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7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9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0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11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12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4"/>
  </p:sldMasterIdLst>
  <p:notesMasterIdLst>
    <p:notesMasterId r:id="rId21"/>
  </p:notesMasterIdLst>
  <p:handoutMasterIdLst>
    <p:handoutMasterId r:id="rId22"/>
  </p:handoutMasterIdLst>
  <p:sldIdLst>
    <p:sldId id="479" r:id="rId5"/>
    <p:sldId id="536" r:id="rId6"/>
    <p:sldId id="895" r:id="rId7"/>
    <p:sldId id="899" r:id="rId8"/>
    <p:sldId id="929" r:id="rId9"/>
    <p:sldId id="913" r:id="rId10"/>
    <p:sldId id="935" r:id="rId11"/>
    <p:sldId id="936" r:id="rId12"/>
    <p:sldId id="939" r:id="rId13"/>
    <p:sldId id="941" r:id="rId14"/>
    <p:sldId id="943" r:id="rId15"/>
    <p:sldId id="944" r:id="rId16"/>
    <p:sldId id="946" r:id="rId17"/>
    <p:sldId id="947" r:id="rId18"/>
    <p:sldId id="948" r:id="rId19"/>
    <p:sldId id="93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win WETZEL" initials="EW" lastIdx="5" clrIdx="0">
    <p:extLst>
      <p:ext uri="{19B8F6BF-5375-455C-9EA6-DF929625EA0E}">
        <p15:presenceInfo xmlns:p15="http://schemas.microsoft.com/office/powerpoint/2012/main" userId="S::EWETZEL@vending-europe.eu::593ba644-8afc-4809-8a20-7d6346851f5e" providerId="AD"/>
      </p:ext>
    </p:extLst>
  </p:cmAuthor>
  <p:cmAuthor id="2" name="José María García Díaz" initials="JMGD" lastIdx="41" clrIdx="1">
    <p:extLst>
      <p:ext uri="{19B8F6BF-5375-455C-9EA6-DF929625EA0E}">
        <p15:presenceInfo xmlns:p15="http://schemas.microsoft.com/office/powerpoint/2012/main" userId="S::jgarcia@vending-europe.eu::46e0d319-4a59-42cf-9cfb-5e4218e54c0a" providerId="AD"/>
      </p:ext>
    </p:extLst>
  </p:cmAuthor>
  <p:cmAuthor id="3" name="David IRVINE" initials="DI" lastIdx="40" clrIdx="2">
    <p:extLst>
      <p:ext uri="{19B8F6BF-5375-455C-9EA6-DF929625EA0E}">
        <p15:presenceInfo xmlns:p15="http://schemas.microsoft.com/office/powerpoint/2012/main" userId="S::dirvine@vending-europe.eu::af91d1aa-78d6-4f29-bf52-5c01afcd50d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EF4333"/>
    <a:srgbClr val="FF4800"/>
    <a:srgbClr val="FF9000"/>
    <a:srgbClr val="FF6E00"/>
    <a:srgbClr val="FFAE00"/>
    <a:srgbClr val="696767"/>
    <a:srgbClr val="575656"/>
    <a:srgbClr val="FC7F18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85BE263C-DBD7-4A20-BB59-AAB30ACAA65A}" styleName="Style moyen 3 - 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Style moyen 4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1329" autoAdjust="0"/>
  </p:normalViewPr>
  <p:slideViewPr>
    <p:cSldViewPr snapToGrid="0" showGuides="1">
      <p:cViewPr varScale="1">
        <p:scale>
          <a:sx n="51" d="100"/>
          <a:sy n="51" d="100"/>
        </p:scale>
        <p:origin x="48" y="461"/>
      </p:cViewPr>
      <p:guideLst>
        <p:guide orient="horz" pos="2251"/>
        <p:guide pos="3840"/>
      </p:guideLst>
    </p:cSldViewPr>
  </p:slideViewPr>
  <p:outlineViewPr>
    <p:cViewPr>
      <p:scale>
        <a:sx n="33" d="100"/>
        <a:sy n="33" d="100"/>
      </p:scale>
      <p:origin x="0" y="-10218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16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eva1.sharepoint.com/sites/Shared/Datas/Committees/Vending%20Data/2023/New%20template/EVA%20Market%20Report%202023%20-%20Templat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eva1.sharepoint.com/sites/Shared/Datas/Committees/Vending%20Data/2023/New%20template/EVA%20Market%20Report%202023%20-%20Template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eva1.sharepoint.com/sites/Shared/Datas/Committees/Vending%20Data/2023/New%20template/EVA%20Market%20Report%202023%20-%20Template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eva1.sharepoint.com/sites/Shared/Datas/Committees/Vending%20Data/2023/New%20template/EVA%20Market%20Report%202023%20-%20Template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https://eva1.sharepoint.com/sites/Shared/Datas/Committees/Vending%20Data/2023/New%20template/EVA%20Market%20Report%202023%20-%20Template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https://eva1.sharepoint.com/sites/Shared/Datas/Committees/Vending%20Data/2023/New%20template/EVA%20Market%20Report%202023%20-%20Template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https://eva1.sharepoint.com/sites/Shared/Datas/Committees/Vending%20Data/2023/New%20template/EVA%20Market%20Report%202023%20-%20Template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https://eva1.sharepoint.com/sites/Shared/Datas/Committees/Vending%20Data/2023/New%20template/EVA%20Market%20Report%202023%20-%20Template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https://eva1.sharepoint.com/sites/Shared/Datas/Committees/Vending%20Data/2023/New%20template/EVA%20Market%20Report%202023%20-%20Template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https://eva1.sharepoint.com/sites/Shared/Datas/Committees/Vending%20Data/2023/New%20template/EVA%20Market%20Report%202023%20-%20Template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eva1.sharepoint.com/sites/Shared/Datas/Committees/Vending%20Data/2023/New%20template/EVA%20Market%20Report%202023%20-%20Templat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eva1.sharepoint.com/sites/Shared/Datas/Committees/Vending%20Data/2023/New%20template/EVA%20Market%20Report%202023%20-%20Templat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eva1.sharepoint.com/sites/Shared/Datas/Committees/Vending%20Data/2023/New%20template/EVA%20Market%20Report%202023%20-%20Template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eva1.sharepoint.com/sites/Shared/Datas/Committees/Vending%20Data/2023/New%20template/EVA%20Market%20Report%202023%20-%20Template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eva1.sharepoint.com/sites/Shared/Datas/Committees/Vending%20Data/2023/New%20template/EVA%20Market%20Report%202023%20-%20Template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eva1.sharepoint.com/sites/Shared/Datas/Committees/Vending%20Data/2023/New%20template/EVA%20Market%20Report%202023%20-%20Template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eva1.sharepoint.com/sites/Shared/Datas/Committees/Vending%20Data/2023/New%20template/EVA%20Market%20Report%202023%20-%20Template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eva1.sharepoint.com/sites/Shared/Datas/Committees/Vending%20Data/2023/New%20template/EVA%20Market%20Report%202023%20-%20Template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372703412073491E-2"/>
          <c:y val="8.5041741241609417E-2"/>
          <c:w val="0.94225721784776906"/>
          <c:h val="0.792265697567079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'Key Market Metrics'!$A$2</c:f>
              <c:strCache>
                <c:ptCount val="1"/>
                <c:pt idx="0">
                  <c:v>Total Machines (thousands)</c:v>
                </c:pt>
              </c:strCache>
            </c:strRef>
          </c:tx>
          <c:spPr>
            <a:solidFill>
              <a:srgbClr val="5B9BD5">
                <a:alpha val="69804"/>
              </a:srgbClr>
            </a:solidFill>
            <a:ln w="9525" cap="flat" cmpd="sng" algn="ctr">
              <a:noFill/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'Key Market Metrics'!$B$1:$K$1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'Key Market Metrics'!$B$2:$K$2</c:f>
              <c:numCache>
                <c:formatCode>General</c:formatCode>
                <c:ptCount val="10"/>
                <c:pt idx="0">
                  <c:v>92.1</c:v>
                </c:pt>
                <c:pt idx="1">
                  <c:v>91.9</c:v>
                </c:pt>
                <c:pt idx="2">
                  <c:v>95</c:v>
                </c:pt>
                <c:pt idx="3">
                  <c:v>99.2</c:v>
                </c:pt>
                <c:pt idx="4">
                  <c:v>104.1</c:v>
                </c:pt>
                <c:pt idx="5">
                  <c:v>110.1</c:v>
                </c:pt>
                <c:pt idx="6">
                  <c:v>118</c:v>
                </c:pt>
                <c:pt idx="7">
                  <c:v>125.5</c:v>
                </c:pt>
                <c:pt idx="8">
                  <c:v>130.9</c:v>
                </c:pt>
                <c:pt idx="9">
                  <c:v>135.69999999999999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E8-40B6-B8E8-849EFF742AC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46417856"/>
        <c:axId val="446418184"/>
      </c:barChart>
      <c:catAx>
        <c:axId val="446417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bg2">
                <a:lumMod val="9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de-DE"/>
          </a:p>
        </c:txPr>
        <c:crossAx val="446418184"/>
        <c:crosses val="autoZero"/>
        <c:auto val="1"/>
        <c:lblAlgn val="ctr"/>
        <c:lblOffset val="100"/>
        <c:noMultiLvlLbl val="0"/>
      </c:catAx>
      <c:valAx>
        <c:axId val="446418184"/>
        <c:scaling>
          <c:orientation val="minMax"/>
          <c:max val="140"/>
        </c:scaling>
        <c:delete val="1"/>
        <c:axPos val="l"/>
        <c:numFmt formatCode="General" sourceLinked="1"/>
        <c:majorTickMark val="none"/>
        <c:minorTickMark val="none"/>
        <c:tickLblPos val="nextTo"/>
        <c:crossAx val="446417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800" b="0">
          <a:solidFill>
            <a:schemeClr val="tx1">
              <a:lumMod val="75000"/>
              <a:lumOff val="25000"/>
            </a:schemeClr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pPr>
      <a:endParaRPr lang="de-DE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'[EVA Market Report 2023 - Template.xlsx]Snack &amp; Combi'!$A$5</c:f>
              <c:strCache>
                <c:ptCount val="1"/>
                <c:pt idx="0">
                  <c:v>Total Snack (dedicated) &amp; Combi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 w="9525" cap="flat" cmpd="sng" algn="ctr">
              <a:noFill/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'[EVA Market Report 2023 - Template.xlsx]Snack &amp; Combi'!$B$1:$K$1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'[EVA Market Report 2023 - Template.xlsx]Snack &amp; Combi'!$B$5:$K$5</c:f>
              <c:numCache>
                <c:formatCode>0.0</c:formatCode>
                <c:ptCount val="10"/>
                <c:pt idx="0" formatCode="General">
                  <c:v>11.5</c:v>
                </c:pt>
                <c:pt idx="1">
                  <c:v>12</c:v>
                </c:pt>
                <c:pt idx="2" formatCode="General">
                  <c:v>12.2</c:v>
                </c:pt>
                <c:pt idx="3" formatCode="General">
                  <c:v>12.7</c:v>
                </c:pt>
                <c:pt idx="4" formatCode="General">
                  <c:v>13.1</c:v>
                </c:pt>
                <c:pt idx="5" formatCode="General">
                  <c:v>13.6</c:v>
                </c:pt>
                <c:pt idx="6" formatCode="General">
                  <c:v>14.1</c:v>
                </c:pt>
                <c:pt idx="7">
                  <c:v>15</c:v>
                </c:pt>
                <c:pt idx="8" formatCode="General">
                  <c:v>15.9</c:v>
                </c:pt>
                <c:pt idx="9" formatCode="General">
                  <c:v>17.5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42-4C8A-AE2B-47C5B47D3F1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071156479"/>
        <c:axId val="1071157311"/>
      </c:barChart>
      <c:catAx>
        <c:axId val="10711564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bg2">
                <a:lumMod val="9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de-DE"/>
          </a:p>
        </c:txPr>
        <c:crossAx val="1071157311"/>
        <c:crosses val="autoZero"/>
        <c:auto val="1"/>
        <c:lblAlgn val="ctr"/>
        <c:lblOffset val="100"/>
        <c:noMultiLvlLbl val="0"/>
      </c:catAx>
      <c:valAx>
        <c:axId val="1071157311"/>
        <c:scaling>
          <c:orientation val="minMax"/>
          <c:max val="18.8"/>
        </c:scaling>
        <c:delete val="1"/>
        <c:axPos val="l"/>
        <c:numFmt formatCode="General" sourceLinked="1"/>
        <c:majorTickMark val="none"/>
        <c:minorTickMark val="none"/>
        <c:tickLblPos val="nextTo"/>
        <c:crossAx val="1071156479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800" b="0">
          <a:solidFill>
            <a:schemeClr val="tx1">
              <a:lumMod val="75000"/>
              <a:lumOff val="25000"/>
            </a:schemeClr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pPr>
      <a:endParaRPr lang="de-DE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'[EVA Market Report 2023 - Template.xlsx]Snack &amp; Combi'!$M$2</c:f>
              <c:strCache>
                <c:ptCount val="1"/>
                <c:pt idx="0">
                  <c:v>Free standing - Ambient + Chilled</c:v>
                </c:pt>
              </c:strCache>
            </c:strRef>
          </c:tx>
          <c:spPr>
            <a:solidFill>
              <a:schemeClr val="accent4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'[EVA Market Report 2023 - Template.xlsx]Snack &amp; Combi'!$N$1:$W$1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'[EVA Market Report 2023 - Template.xlsx]Snack &amp; Combi'!$N$2:$W$2</c:f>
              <c:numCache>
                <c:formatCode>0%</c:formatCode>
                <c:ptCount val="10"/>
                <c:pt idx="0">
                  <c:v>0.92173913043478262</c:v>
                </c:pt>
                <c:pt idx="1">
                  <c:v>0.91666666666666663</c:v>
                </c:pt>
                <c:pt idx="2">
                  <c:v>0.88524590163934436</c:v>
                </c:pt>
                <c:pt idx="3">
                  <c:v>0.83464566929133865</c:v>
                </c:pt>
                <c:pt idx="4">
                  <c:v>0.79389312977099247</c:v>
                </c:pt>
                <c:pt idx="5">
                  <c:v>0.74264705882352944</c:v>
                </c:pt>
                <c:pt idx="6">
                  <c:v>0.69503546099290792</c:v>
                </c:pt>
                <c:pt idx="7">
                  <c:v>0.64666666666666661</c:v>
                </c:pt>
                <c:pt idx="8">
                  <c:v>0.60377358490566035</c:v>
                </c:pt>
                <c:pt idx="9">
                  <c:v>0.53714285714285714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58-44C0-80EA-07C65B920E76}"/>
            </c:ext>
          </c:extLst>
        </c:ser>
        <c:ser>
          <c:idx val="1"/>
          <c:order val="1"/>
          <c:tx>
            <c:strRef>
              <c:f>'[EVA Market Report 2023 - Template.xlsx]Snack &amp; Combi'!$M$3</c:f>
              <c:strCache>
                <c:ptCount val="1"/>
                <c:pt idx="0">
                  <c:v>Free standing - Cold  (≤ 4˚)</c:v>
                </c:pt>
              </c:strCache>
            </c:strRef>
          </c:tx>
          <c:spPr>
            <a:solidFill>
              <a:schemeClr val="accent6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'[EVA Market Report 2023 - Template.xlsx]Snack &amp; Combi'!$N$1:$W$1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'[EVA Market Report 2023 - Template.xlsx]Snack &amp; Combi'!$N$3:$W$3</c:f>
              <c:numCache>
                <c:formatCode>0%</c:formatCode>
                <c:ptCount val="10"/>
                <c:pt idx="0">
                  <c:v>6.08695652173913E-2</c:v>
                </c:pt>
                <c:pt idx="1">
                  <c:v>4.9999999999999996E-2</c:v>
                </c:pt>
                <c:pt idx="2">
                  <c:v>9.0163934426229525E-2</c:v>
                </c:pt>
                <c:pt idx="3">
                  <c:v>0.14960629921259844</c:v>
                </c:pt>
                <c:pt idx="4">
                  <c:v>0.18320610687022901</c:v>
                </c:pt>
                <c:pt idx="5">
                  <c:v>0.23529411764705885</c:v>
                </c:pt>
                <c:pt idx="6">
                  <c:v>0.29078014184397161</c:v>
                </c:pt>
                <c:pt idx="7">
                  <c:v>0.33333333333333331</c:v>
                </c:pt>
                <c:pt idx="8">
                  <c:v>0.37735849056603771</c:v>
                </c:pt>
                <c:pt idx="9">
                  <c:v>0.44571428571428573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58-44C0-80EA-07C65B920E76}"/>
            </c:ext>
          </c:extLst>
        </c:ser>
        <c:ser>
          <c:idx val="2"/>
          <c:order val="2"/>
          <c:tx>
            <c:strRef>
              <c:f>'[EVA Market Report 2023 - Template.xlsx]Snack &amp; Combi'!$M$4</c:f>
              <c:strCache>
                <c:ptCount val="1"/>
                <c:pt idx="0">
                  <c:v>Table top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'[EVA Market Report 2023 - Template.xlsx]Snack &amp; Combi'!$N$1:$W$1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'[EVA Market Report 2023 - Template.xlsx]Snack &amp; Combi'!$N$4:$W$4</c:f>
              <c:numCache>
                <c:formatCode>0%</c:formatCode>
                <c:ptCount val="10"/>
                <c:pt idx="0">
                  <c:v>2.6086956521739129E-2</c:v>
                </c:pt>
                <c:pt idx="1">
                  <c:v>2.4999999999999998E-2</c:v>
                </c:pt>
                <c:pt idx="2">
                  <c:v>2.4590163934426229E-2</c:v>
                </c:pt>
                <c:pt idx="3">
                  <c:v>2.3622047244094488E-2</c:v>
                </c:pt>
                <c:pt idx="4">
                  <c:v>2.2900763358778626E-2</c:v>
                </c:pt>
                <c:pt idx="5">
                  <c:v>2.2058823529411766E-2</c:v>
                </c:pt>
                <c:pt idx="6">
                  <c:v>2.1276595744680851E-2</c:v>
                </c:pt>
                <c:pt idx="7">
                  <c:v>0.02</c:v>
                </c:pt>
                <c:pt idx="8">
                  <c:v>1.8867924528301886E-2</c:v>
                </c:pt>
                <c:pt idx="9">
                  <c:v>1.7142857142857144E-2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E58-44C0-80EA-07C65B920E7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731174768"/>
        <c:axId val="731177680"/>
      </c:barChart>
      <c:catAx>
        <c:axId val="731174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de-DE"/>
          </a:p>
        </c:txPr>
        <c:crossAx val="731177680"/>
        <c:crosses val="autoZero"/>
        <c:auto val="1"/>
        <c:lblAlgn val="ctr"/>
        <c:lblOffset val="100"/>
        <c:noMultiLvlLbl val="0"/>
      </c:catAx>
      <c:valAx>
        <c:axId val="73117768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731174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800" b="0">
          <a:solidFill>
            <a:schemeClr val="tx1">
              <a:lumMod val="75000"/>
              <a:lumOff val="25000"/>
            </a:schemeClr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pPr>
      <a:endParaRPr lang="de-DE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'[EVA Market Report 2023 - Template.xlsx]Number of Vends'!$A$6</c:f>
              <c:strCache>
                <c:ptCount val="1"/>
                <c:pt idx="0">
                  <c:v>Total Vends</c:v>
                </c:pt>
              </c:strCache>
            </c:strRef>
          </c:tx>
          <c:spPr>
            <a:solidFill>
              <a:srgbClr val="5B9BD5">
                <a:alpha val="69804"/>
              </a:srgbClr>
            </a:solidFill>
            <a:ln w="9525" cap="flat" cmpd="sng" algn="ctr">
              <a:noFill/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'[EVA Market Report 2023 - Template.xlsx]Number of Vends'!$B$1:$K$1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'[EVA Market Report 2023 - Template.xlsx]Number of Vends'!$B$6:$K$6</c:f>
              <c:numCache>
                <c:formatCode>General</c:formatCode>
                <c:ptCount val="10"/>
                <c:pt idx="0">
                  <c:v>956</c:v>
                </c:pt>
                <c:pt idx="1">
                  <c:v>938</c:v>
                </c:pt>
                <c:pt idx="2">
                  <c:v>957</c:v>
                </c:pt>
                <c:pt idx="3" formatCode="#,##0">
                  <c:v>1001</c:v>
                </c:pt>
                <c:pt idx="4" formatCode="#,##0">
                  <c:v>1055</c:v>
                </c:pt>
                <c:pt idx="5" formatCode="#,##0">
                  <c:v>1114</c:v>
                </c:pt>
                <c:pt idx="6" formatCode="#,##0">
                  <c:v>1171</c:v>
                </c:pt>
                <c:pt idx="7" formatCode="#,##0">
                  <c:v>1214</c:v>
                </c:pt>
                <c:pt idx="8" formatCode="#,##0">
                  <c:v>1039</c:v>
                </c:pt>
                <c:pt idx="9" formatCode="#,##0">
                  <c:v>1088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03-4563-9572-B1D52721BF5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018604991"/>
        <c:axId val="1018607487"/>
      </c:barChart>
      <c:catAx>
        <c:axId val="10186049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bg2">
                <a:lumMod val="9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de-DE"/>
          </a:p>
        </c:txPr>
        <c:crossAx val="1018607487"/>
        <c:crosses val="autoZero"/>
        <c:auto val="1"/>
        <c:lblAlgn val="ctr"/>
        <c:lblOffset val="100"/>
        <c:noMultiLvlLbl val="0"/>
      </c:catAx>
      <c:valAx>
        <c:axId val="1018607487"/>
        <c:scaling>
          <c:orientation val="minMax"/>
          <c:max val="1300"/>
        </c:scaling>
        <c:delete val="1"/>
        <c:axPos val="l"/>
        <c:numFmt formatCode="General" sourceLinked="1"/>
        <c:majorTickMark val="none"/>
        <c:minorTickMark val="none"/>
        <c:tickLblPos val="nextTo"/>
        <c:crossAx val="10186049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800" b="0">
          <a:solidFill>
            <a:schemeClr val="tx1">
              <a:lumMod val="75000"/>
              <a:lumOff val="25000"/>
            </a:schemeClr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pPr>
      <a:endParaRPr lang="de-DE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'[EVA Market Report 2023 - Template.xlsx]Number of Vends'!$N$2</c:f>
              <c:strCache>
                <c:ptCount val="1"/>
                <c:pt idx="0">
                  <c:v>Hot Beverage - total </c:v>
                </c:pt>
              </c:strCache>
            </c:strRef>
          </c:tx>
          <c:spPr>
            <a:solidFill>
              <a:schemeClr val="accent4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'[EVA Market Report 2023 - Template.xlsx]Number of Vends'!$O$1:$X$1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'[EVA Market Report 2023 - Template.xlsx]Number of Vends'!$O$2:$X$2</c:f>
              <c:numCache>
                <c:formatCode>0%</c:formatCode>
                <c:ptCount val="10"/>
                <c:pt idx="0">
                  <c:v>0.85983263598326365</c:v>
                </c:pt>
                <c:pt idx="1">
                  <c:v>0.85820895522388063</c:v>
                </c:pt>
                <c:pt idx="2">
                  <c:v>0.86206896551724133</c:v>
                </c:pt>
                <c:pt idx="3">
                  <c:v>0.86713286713286708</c:v>
                </c:pt>
                <c:pt idx="4">
                  <c:v>0.87298578199052135</c:v>
                </c:pt>
                <c:pt idx="5">
                  <c:v>0.87522441651705563</c:v>
                </c:pt>
                <c:pt idx="6">
                  <c:v>0.87702818104184455</c:v>
                </c:pt>
                <c:pt idx="7">
                  <c:v>0.87644151565074135</c:v>
                </c:pt>
                <c:pt idx="8">
                  <c:v>0.87487969201154958</c:v>
                </c:pt>
                <c:pt idx="9">
                  <c:v>0.86672794117647056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64-45C0-9B57-4A3C604D529D}"/>
            </c:ext>
          </c:extLst>
        </c:ser>
        <c:ser>
          <c:idx val="1"/>
          <c:order val="1"/>
          <c:tx>
            <c:strRef>
              <c:f>'[EVA Market Report 2023 - Template.xlsx]Number of Vends'!$N$3</c:f>
              <c:strCache>
                <c:ptCount val="1"/>
                <c:pt idx="0">
                  <c:v>Cold Beverage - total </c:v>
                </c:pt>
              </c:strCache>
            </c:strRef>
          </c:tx>
          <c:spPr>
            <a:solidFill>
              <a:schemeClr val="accent6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'[EVA Market Report 2023 - Template.xlsx]Number of Vends'!$O$1:$X$1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'[EVA Market Report 2023 - Template.xlsx]Number of Vends'!$O$3:$X$3</c:f>
              <c:numCache>
                <c:formatCode>0%</c:formatCode>
                <c:ptCount val="10"/>
                <c:pt idx="0">
                  <c:v>9.9372384937238489E-2</c:v>
                </c:pt>
                <c:pt idx="1">
                  <c:v>0.10127931769722814</c:v>
                </c:pt>
                <c:pt idx="2">
                  <c:v>9.8223615464994779E-2</c:v>
                </c:pt>
                <c:pt idx="3">
                  <c:v>9.4905094905094911E-2</c:v>
                </c:pt>
                <c:pt idx="4">
                  <c:v>9.004739336492891E-2</c:v>
                </c:pt>
                <c:pt idx="5">
                  <c:v>8.707360861759425E-2</c:v>
                </c:pt>
                <c:pt idx="6">
                  <c:v>8.7105038428693424E-2</c:v>
                </c:pt>
                <c:pt idx="7">
                  <c:v>8.7314662273476118E-2</c:v>
                </c:pt>
                <c:pt idx="8">
                  <c:v>8.8546679499518763E-2</c:v>
                </c:pt>
                <c:pt idx="9">
                  <c:v>9.283088235294118E-2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64-45C0-9B57-4A3C604D529D}"/>
            </c:ext>
          </c:extLst>
        </c:ser>
        <c:ser>
          <c:idx val="2"/>
          <c:order val="2"/>
          <c:tx>
            <c:strRef>
              <c:f>'[EVA Market Report 2023 - Template.xlsx]Number of Vends'!$N$4</c:f>
              <c:strCache>
                <c:ptCount val="1"/>
                <c:pt idx="0">
                  <c:v>Snack - total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'[EVA Market Report 2023 - Template.xlsx]Number of Vends'!$O$1:$X$1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'[EVA Market Report 2023 - Template.xlsx]Number of Vends'!$O$4:$X$4</c:f>
              <c:numCache>
                <c:formatCode>0%</c:formatCode>
                <c:ptCount val="10"/>
                <c:pt idx="0">
                  <c:v>3.0334728033472803E-2</c:v>
                </c:pt>
                <c:pt idx="1">
                  <c:v>2.9850746268656716E-2</c:v>
                </c:pt>
                <c:pt idx="2">
                  <c:v>2.9258098223615466E-2</c:v>
                </c:pt>
                <c:pt idx="3">
                  <c:v>2.7972027972027972E-2</c:v>
                </c:pt>
                <c:pt idx="4">
                  <c:v>2.7488151658767772E-2</c:v>
                </c:pt>
                <c:pt idx="5">
                  <c:v>2.6929982046678635E-2</c:v>
                </c:pt>
                <c:pt idx="6">
                  <c:v>2.5619128949615714E-2</c:v>
                </c:pt>
                <c:pt idx="7">
                  <c:v>2.7182866556836903E-2</c:v>
                </c:pt>
                <c:pt idx="8">
                  <c:v>2.9836381135707413E-2</c:v>
                </c:pt>
                <c:pt idx="9">
                  <c:v>3.216911764705882E-2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F64-45C0-9B57-4A3C604D529D}"/>
            </c:ext>
          </c:extLst>
        </c:ser>
        <c:ser>
          <c:idx val="3"/>
          <c:order val="3"/>
          <c:tx>
            <c:strRef>
              <c:f>'[EVA Market Report 2023 - Template.xlsx]Number of Vends'!$N$5</c:f>
              <c:strCache>
                <c:ptCount val="1"/>
                <c:pt idx="0">
                  <c:v>Food - total 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3.288979978344273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F64-45C0-9B57-4A3C604D529D}"/>
                </c:ext>
              </c:extLst>
            </c:dLbl>
            <c:dLbl>
              <c:idx val="1"/>
              <c:layout>
                <c:manualLayout>
                  <c:x val="-2.2558909824669186E-17"/>
                  <c:y val="-3.321898793108678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F64-45C0-9B57-4A3C604D529D}"/>
                </c:ext>
              </c:extLst>
            </c:dLbl>
            <c:dLbl>
              <c:idx val="2"/>
              <c:layout>
                <c:manualLayout>
                  <c:x val="0"/>
                  <c:y val="-3.287186324975700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F64-45C0-9B57-4A3C604D529D}"/>
                </c:ext>
              </c:extLst>
            </c:dLbl>
            <c:dLbl>
              <c:idx val="3"/>
              <c:layout>
                <c:manualLayout>
                  <c:x val="0"/>
                  <c:y val="-3.211905638006459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F64-45C0-9B57-4A3C604D529D}"/>
                </c:ext>
              </c:extLst>
            </c:dLbl>
            <c:dLbl>
              <c:idx val="4"/>
              <c:layout>
                <c:manualLayout>
                  <c:x val="0"/>
                  <c:y val="-3.12810509753649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F64-45C0-9B57-4A3C604D529D}"/>
                </c:ext>
              </c:extLst>
            </c:dLbl>
            <c:dLbl>
              <c:idx val="5"/>
              <c:layout>
                <c:manualLayout>
                  <c:x val="0"/>
                  <c:y val="-3.487231430082468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F64-45C0-9B57-4A3C604D529D}"/>
                </c:ext>
              </c:extLst>
            </c:dLbl>
            <c:dLbl>
              <c:idx val="6"/>
              <c:layout>
                <c:manualLayout>
                  <c:x val="-4.9220008204626563E-3"/>
                  <c:y val="-3.25065382621872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1529285032873731E-2"/>
                      <c:h val="4.220888412339807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0F64-45C0-9B57-4A3C604D529D}"/>
                </c:ext>
              </c:extLst>
            </c:dLbl>
            <c:dLbl>
              <c:idx val="7"/>
              <c:layout>
                <c:manualLayout>
                  <c:x val="0"/>
                  <c:y val="-3.059629742465666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F64-45C0-9B57-4A3C604D529D}"/>
                </c:ext>
              </c:extLst>
            </c:dLbl>
            <c:dLbl>
              <c:idx val="8"/>
              <c:layout>
                <c:manualLayout>
                  <c:x val="0"/>
                  <c:y val="-2.520979809529838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F64-45C0-9B57-4A3C604D529D}"/>
                </c:ext>
              </c:extLst>
            </c:dLbl>
            <c:dLbl>
              <c:idx val="9"/>
              <c:layout>
                <c:manualLayout>
                  <c:x val="0"/>
                  <c:y val="-2.930328436395864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F64-45C0-9B57-4A3C604D52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defRPr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'[EVA Market Report 2023 - Template.xlsx]Number of Vends'!$O$1:$X$1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'[EVA Market Report 2023 - Template.xlsx]Number of Vends'!$O$5:$X$5</c:f>
              <c:numCache>
                <c:formatCode>0%</c:formatCode>
                <c:ptCount val="10"/>
                <c:pt idx="0">
                  <c:v>1.0460251046025104E-2</c:v>
                </c:pt>
                <c:pt idx="1">
                  <c:v>1.0660980810234541E-2</c:v>
                </c:pt>
                <c:pt idx="2">
                  <c:v>1.0449320794148381E-2</c:v>
                </c:pt>
                <c:pt idx="3">
                  <c:v>9.99000999000999E-3</c:v>
                </c:pt>
                <c:pt idx="4">
                  <c:v>9.4786729857819912E-3</c:v>
                </c:pt>
                <c:pt idx="5">
                  <c:v>9.8743267504488325E-3</c:v>
                </c:pt>
                <c:pt idx="6">
                  <c:v>9.3936806148590939E-3</c:v>
                </c:pt>
                <c:pt idx="7">
                  <c:v>9.0609555189456337E-3</c:v>
                </c:pt>
                <c:pt idx="8">
                  <c:v>7.6997112608277194E-3</c:v>
                </c:pt>
                <c:pt idx="9">
                  <c:v>8.2720588235294119E-3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F64-45C0-9B57-4A3C604D529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500938192"/>
        <c:axId val="500936224"/>
      </c:barChart>
      <c:catAx>
        <c:axId val="500938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bg2">
                <a:lumMod val="9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de-DE"/>
          </a:p>
        </c:txPr>
        <c:crossAx val="500936224"/>
        <c:crosses val="autoZero"/>
        <c:auto val="1"/>
        <c:lblAlgn val="ctr"/>
        <c:lblOffset val="100"/>
        <c:noMultiLvlLbl val="0"/>
      </c:catAx>
      <c:valAx>
        <c:axId val="500936224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500938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800" b="0">
          <a:solidFill>
            <a:schemeClr val="tx1">
              <a:lumMod val="75000"/>
              <a:lumOff val="25000"/>
            </a:schemeClr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pPr>
      <a:endParaRPr lang="de-DE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'[EVA Market Report 2023 - Template.xlsx]OCS &amp; Vending Revenue'!$A$6</c:f>
              <c:strCache>
                <c:ptCount val="1"/>
                <c:pt idx="0">
                  <c:v>Product Revenue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 w="9525" cap="flat" cmpd="sng" algn="ctr">
              <a:noFill/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'[EVA Market Report 2023 - Template.xlsx]OCS &amp; Vending Revenue'!$B$1:$K$1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'[EVA Market Report 2023 - Template.xlsx]OCS &amp; Vending Revenue'!$B$6:$K$6</c:f>
              <c:numCache>
                <c:formatCode>General</c:formatCode>
                <c:ptCount val="10"/>
                <c:pt idx="0">
                  <c:v>567</c:v>
                </c:pt>
                <c:pt idx="1">
                  <c:v>576</c:v>
                </c:pt>
                <c:pt idx="2">
                  <c:v>599</c:v>
                </c:pt>
                <c:pt idx="3" formatCode="#,##0">
                  <c:v>626</c:v>
                </c:pt>
                <c:pt idx="4" formatCode="#,##0">
                  <c:v>668</c:v>
                </c:pt>
                <c:pt idx="5" formatCode="#,##0">
                  <c:v>710</c:v>
                </c:pt>
                <c:pt idx="6" formatCode="#,##0">
                  <c:v>745</c:v>
                </c:pt>
                <c:pt idx="7" formatCode="#,##0">
                  <c:v>794</c:v>
                </c:pt>
                <c:pt idx="8" formatCode="#,##0">
                  <c:v>687</c:v>
                </c:pt>
                <c:pt idx="9" formatCode="#,##0">
                  <c:v>747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27-4777-BE26-E079F0B49F2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949106431"/>
        <c:axId val="2004927615"/>
      </c:barChart>
      <c:catAx>
        <c:axId val="19491064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bg2">
                <a:lumMod val="9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de-DE"/>
          </a:p>
        </c:txPr>
        <c:crossAx val="2004927615"/>
        <c:crosses val="autoZero"/>
        <c:auto val="1"/>
        <c:lblAlgn val="ctr"/>
        <c:lblOffset val="100"/>
        <c:noMultiLvlLbl val="0"/>
      </c:catAx>
      <c:valAx>
        <c:axId val="2004927615"/>
        <c:scaling>
          <c:orientation val="minMax"/>
          <c:max val="800"/>
        </c:scaling>
        <c:delete val="1"/>
        <c:axPos val="l"/>
        <c:numFmt formatCode="General" sourceLinked="1"/>
        <c:majorTickMark val="none"/>
        <c:minorTickMark val="none"/>
        <c:tickLblPos val="nextTo"/>
        <c:crossAx val="19491064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800" b="0">
          <a:solidFill>
            <a:schemeClr val="tx1">
              <a:lumMod val="75000"/>
              <a:lumOff val="25000"/>
            </a:schemeClr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pPr>
      <a:endParaRPr lang="de-DE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'[EVA Market Report 2023 - Template.xlsx]OCS &amp; Vending Revenue'!$N$2</c:f>
              <c:strCache>
                <c:ptCount val="1"/>
                <c:pt idx="0">
                  <c:v>Hot Beverage - total </c:v>
                </c:pt>
              </c:strCache>
            </c:strRef>
          </c:tx>
          <c:spPr>
            <a:solidFill>
              <a:schemeClr val="accent4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'[EVA Market Report 2023 - Template.xlsx]OCS &amp; Vending Revenue'!$O$1:$X$1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'[EVA Market Report 2023 - Template.xlsx]OCS &amp; Vending Revenue'!$O$2:$X$2</c:f>
              <c:numCache>
                <c:formatCode>0%</c:formatCode>
                <c:ptCount val="10"/>
                <c:pt idx="0">
                  <c:v>0.75308641975308643</c:v>
                </c:pt>
                <c:pt idx="1">
                  <c:v>0.74652777777777779</c:v>
                </c:pt>
                <c:pt idx="2">
                  <c:v>0.75125208681135225</c:v>
                </c:pt>
                <c:pt idx="3">
                  <c:v>0.75559105431309903</c:v>
                </c:pt>
                <c:pt idx="4">
                  <c:v>0.76347305389221554</c:v>
                </c:pt>
                <c:pt idx="5">
                  <c:v>0.76619718309859153</c:v>
                </c:pt>
                <c:pt idx="6">
                  <c:v>0.77046979865771814</c:v>
                </c:pt>
                <c:pt idx="7">
                  <c:v>0.76700251889168769</c:v>
                </c:pt>
                <c:pt idx="8">
                  <c:v>0.76855895196506552</c:v>
                </c:pt>
                <c:pt idx="9">
                  <c:v>0.7576974564926372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0F-4E7D-8957-DD80A2364D58}"/>
            </c:ext>
          </c:extLst>
        </c:ser>
        <c:ser>
          <c:idx val="1"/>
          <c:order val="1"/>
          <c:tx>
            <c:strRef>
              <c:f>'[EVA Market Report 2023 - Template.xlsx]OCS &amp; Vending Revenue'!$N$3</c:f>
              <c:strCache>
                <c:ptCount val="1"/>
                <c:pt idx="0">
                  <c:v>Cold Beverage - total </c:v>
                </c:pt>
              </c:strCache>
            </c:strRef>
          </c:tx>
          <c:spPr>
            <a:solidFill>
              <a:schemeClr val="accent6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'[EVA Market Report 2023 - Template.xlsx]OCS &amp; Vending Revenue'!$O$1:$X$1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'[EVA Market Report 2023 - Template.xlsx]OCS &amp; Vending Revenue'!$O$3:$X$3</c:f>
              <c:numCache>
                <c:formatCode>0%</c:formatCode>
                <c:ptCount val="10"/>
                <c:pt idx="0">
                  <c:v>0.16578483245149911</c:v>
                </c:pt>
                <c:pt idx="1">
                  <c:v>0.1701388888888889</c:v>
                </c:pt>
                <c:pt idx="2">
                  <c:v>0.1669449081803005</c:v>
                </c:pt>
                <c:pt idx="3">
                  <c:v>0.16453674121405751</c:v>
                </c:pt>
                <c:pt idx="4">
                  <c:v>0.15718562874251496</c:v>
                </c:pt>
                <c:pt idx="5">
                  <c:v>0.15352112676056337</c:v>
                </c:pt>
                <c:pt idx="6">
                  <c:v>2.0134228187919462E-2</c:v>
                </c:pt>
                <c:pt idx="7">
                  <c:v>0.15491183879093198</c:v>
                </c:pt>
                <c:pt idx="8">
                  <c:v>0.15574963609898107</c:v>
                </c:pt>
                <c:pt idx="9">
                  <c:v>0.15930388219544847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0F-4E7D-8957-DD80A2364D58}"/>
            </c:ext>
          </c:extLst>
        </c:ser>
        <c:ser>
          <c:idx val="2"/>
          <c:order val="2"/>
          <c:tx>
            <c:strRef>
              <c:f>'[EVA Market Report 2023 - Template.xlsx]OCS &amp; Vending Revenue'!$N$4</c:f>
              <c:strCache>
                <c:ptCount val="1"/>
                <c:pt idx="0">
                  <c:v>Snack - total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'[EVA Market Report 2023 - Template.xlsx]OCS &amp; Vending Revenue'!$O$1:$X$1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'[EVA Market Report 2023 - Template.xlsx]OCS &amp; Vending Revenue'!$O$4:$X$4</c:f>
              <c:numCache>
                <c:formatCode>0%</c:formatCode>
                <c:ptCount val="10"/>
                <c:pt idx="0">
                  <c:v>5.2910052910052907E-2</c:v>
                </c:pt>
                <c:pt idx="1">
                  <c:v>5.3819444444444448E-2</c:v>
                </c:pt>
                <c:pt idx="2">
                  <c:v>5.3422370617696162E-2</c:v>
                </c:pt>
                <c:pt idx="3">
                  <c:v>5.2715654952076675E-2</c:v>
                </c:pt>
                <c:pt idx="4">
                  <c:v>5.089820359281437E-2</c:v>
                </c:pt>
                <c:pt idx="5">
                  <c:v>5.0704225352112678E-2</c:v>
                </c:pt>
                <c:pt idx="6">
                  <c:v>4.832214765100671E-2</c:v>
                </c:pt>
                <c:pt idx="7">
                  <c:v>5.163727959697733E-2</c:v>
                </c:pt>
                <c:pt idx="8">
                  <c:v>5.5312954876273655E-2</c:v>
                </c:pt>
                <c:pt idx="9">
                  <c:v>5.8902275769745646E-2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90F-4E7D-8957-DD80A2364D58}"/>
            </c:ext>
          </c:extLst>
        </c:ser>
        <c:ser>
          <c:idx val="3"/>
          <c:order val="3"/>
          <c:tx>
            <c:strRef>
              <c:f>'[EVA Market Report 2023 - Template.xlsx]OCS &amp; Vending Revenue'!$N$5</c:f>
              <c:strCache>
                <c:ptCount val="1"/>
                <c:pt idx="0">
                  <c:v>Food - total 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1.776343608543313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90F-4E7D-8957-DD80A2364D58}"/>
                </c:ext>
              </c:extLst>
            </c:dLbl>
            <c:dLbl>
              <c:idx val="2"/>
              <c:layout>
                <c:manualLayout>
                  <c:x val="0"/>
                  <c:y val="-1.769607947082647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90F-4E7D-8957-DD80A2364D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defRPr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'[EVA Market Report 2023 - Template.xlsx]OCS &amp; Vending Revenue'!$O$1:$X$1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'[EVA Market Report 2023 - Template.xlsx]OCS &amp; Vending Revenue'!$O$5:$X$5</c:f>
              <c:numCache>
                <c:formatCode>0%</c:formatCode>
                <c:ptCount val="10"/>
                <c:pt idx="0">
                  <c:v>2.821869488536155E-2</c:v>
                </c:pt>
                <c:pt idx="1">
                  <c:v>2.9513888888888888E-2</c:v>
                </c:pt>
                <c:pt idx="2">
                  <c:v>2.8380634390651086E-2</c:v>
                </c:pt>
                <c:pt idx="3">
                  <c:v>2.8753993610223641E-2</c:v>
                </c:pt>
                <c:pt idx="4">
                  <c:v>2.8443113772455089E-2</c:v>
                </c:pt>
                <c:pt idx="5">
                  <c:v>2.9577464788732393E-2</c:v>
                </c:pt>
                <c:pt idx="6">
                  <c:v>2.6845637583892617E-2</c:v>
                </c:pt>
                <c:pt idx="7">
                  <c:v>2.6448362720403022E-2</c:v>
                </c:pt>
                <c:pt idx="8">
                  <c:v>2.0378457059679767E-2</c:v>
                </c:pt>
                <c:pt idx="9">
                  <c:v>2.4096385542168676E-2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90F-4E7D-8957-DD80A2364D5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500938192"/>
        <c:axId val="500936224"/>
      </c:barChart>
      <c:catAx>
        <c:axId val="500938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bg2">
                <a:lumMod val="9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de-DE"/>
          </a:p>
        </c:txPr>
        <c:crossAx val="500936224"/>
        <c:crosses val="autoZero"/>
        <c:auto val="1"/>
        <c:lblAlgn val="ctr"/>
        <c:lblOffset val="100"/>
        <c:noMultiLvlLbl val="0"/>
      </c:catAx>
      <c:valAx>
        <c:axId val="500936224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500938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800" b="0">
          <a:solidFill>
            <a:schemeClr val="tx1">
              <a:lumMod val="75000"/>
              <a:lumOff val="25000"/>
            </a:schemeClr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pPr>
      <a:endParaRPr lang="de-DE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330424321959756"/>
          <c:y val="0.30801980378902755"/>
          <c:w val="0.66898053368328958"/>
          <c:h val="0.5347870727295979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'[EVA Market Report 2023 - Template.xlsx]Cup Types &amp; Sizes'!$B$1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  <a:alpha val="70000"/>
              </a:schemeClr>
            </a:solidFill>
            <a:ln w="9525" cap="flat" cmpd="sng" algn="ctr">
              <a:noFill/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'[EVA Market Report 2023 - Template.xlsx]Cup Types &amp; Sizes'!$A$2:$A$3</c:f>
              <c:strCache>
                <c:ptCount val="2"/>
                <c:pt idx="0">
                  <c:v>Paper</c:v>
                </c:pt>
                <c:pt idx="1">
                  <c:v>Plastic</c:v>
                </c:pt>
              </c:strCache>
            </c:strRef>
          </c:cat>
          <c:val>
            <c:numRef>
              <c:f>'[EVA Market Report 2023 - Template.xlsx]Cup Types &amp; Sizes'!$B$2:$B$3</c:f>
              <c:numCache>
                <c:formatCode>0%</c:formatCode>
                <c:ptCount val="2"/>
                <c:pt idx="0">
                  <c:v>0.4</c:v>
                </c:pt>
                <c:pt idx="1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BB-4856-9684-2DD07264BE75}"/>
            </c:ext>
          </c:extLst>
        </c:ser>
        <c:ser>
          <c:idx val="1"/>
          <c:order val="1"/>
          <c:tx>
            <c:strRef>
              <c:f>'[EVA Market Report 2023 - Template.xlsx]Cup Types &amp; Sizes'!$C$1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6">
                <a:alpha val="70000"/>
              </a:schemeClr>
            </a:solidFill>
            <a:ln w="9525" cap="flat" cmpd="sng" algn="ctr">
              <a:noFill/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'[EVA Market Report 2023 - Template.xlsx]Cup Types &amp; Sizes'!$A$2:$A$3</c:f>
              <c:strCache>
                <c:ptCount val="2"/>
                <c:pt idx="0">
                  <c:v>Paper</c:v>
                </c:pt>
                <c:pt idx="1">
                  <c:v>Plastic</c:v>
                </c:pt>
              </c:strCache>
            </c:strRef>
          </c:cat>
          <c:val>
            <c:numRef>
              <c:f>'[EVA Market Report 2023 - Template.xlsx]Cup Types &amp; Sizes'!$C$2:$C$3</c:f>
              <c:numCache>
                <c:formatCode>0%</c:formatCode>
                <c:ptCount val="2"/>
                <c:pt idx="0">
                  <c:v>0.65</c:v>
                </c:pt>
                <c:pt idx="1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BB-4856-9684-2DD07264BE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968440895"/>
        <c:axId val="1968449215"/>
      </c:barChart>
      <c:catAx>
        <c:axId val="1968440895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bg2">
                <a:lumMod val="9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de-DE"/>
          </a:p>
        </c:txPr>
        <c:crossAx val="1968449215"/>
        <c:crosses val="autoZero"/>
        <c:auto val="1"/>
        <c:lblAlgn val="ctr"/>
        <c:lblOffset val="100"/>
        <c:noMultiLvlLbl val="0"/>
      </c:catAx>
      <c:valAx>
        <c:axId val="1968449215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9684408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398474408192285"/>
          <c:y val="0.93044791836538998"/>
          <c:w val="0.14206778111798249"/>
          <c:h val="5.8275765420658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defRPr>
          </a:pPr>
          <a:endParaRPr lang="de-D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800" b="0">
          <a:solidFill>
            <a:schemeClr val="tx1">
              <a:lumMod val="75000"/>
              <a:lumOff val="25000"/>
            </a:schemeClr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pPr>
      <a:endParaRPr lang="de-DE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'[EVA Market Report 2023 - Template.xlsx]Cup Types &amp; Sizes'!$H$1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'[1]Cup Types &amp; Sizes'!$G$2:$G$4</c:f>
              <c:strCache>
                <c:ptCount val="3"/>
                <c:pt idx="0">
                  <c:v>5-7oz / 120-180ml</c:v>
                </c:pt>
                <c:pt idx="1">
                  <c:v>8-9oz / 200-220 ml</c:v>
                </c:pt>
                <c:pt idx="2">
                  <c:v>&gt; 9oz / &gt; 220ml</c:v>
                </c:pt>
              </c:strCache>
            </c:strRef>
          </c:cat>
          <c:val>
            <c:numRef>
              <c:f>'[1]Cup Types &amp; Sizes'!$H$2:$H$4</c:f>
              <c:numCache>
                <c:formatCode>0%</c:formatCode>
                <c:ptCount val="3"/>
                <c:pt idx="0">
                  <c:v>0.85</c:v>
                </c:pt>
                <c:pt idx="1">
                  <c:v>0</c:v>
                </c:pt>
                <c:pt idx="2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0C-4F16-9603-4E8200A4B39E}"/>
            </c:ext>
          </c:extLst>
        </c:ser>
        <c:ser>
          <c:idx val="1"/>
          <c:order val="1"/>
          <c:tx>
            <c:strRef>
              <c:f>'[EVA Market Report 2023 - Template.xlsx]Cup Types &amp; Sizes'!$I$1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 w="9525" cap="flat" cmpd="sng" algn="ctr">
              <a:noFill/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'[1]Cup Types &amp; Sizes'!$G$2:$G$4</c:f>
              <c:strCache>
                <c:ptCount val="3"/>
                <c:pt idx="0">
                  <c:v>5-7oz / 120-180ml</c:v>
                </c:pt>
                <c:pt idx="1">
                  <c:v>8-9oz / 200-220 ml</c:v>
                </c:pt>
                <c:pt idx="2">
                  <c:v>&gt; 9oz / &gt; 220ml</c:v>
                </c:pt>
              </c:strCache>
            </c:strRef>
          </c:cat>
          <c:val>
            <c:numRef>
              <c:f>'[1]Cup Types &amp; Sizes'!$I$2:$I$4</c:f>
              <c:numCache>
                <c:formatCode>0%</c:formatCode>
                <c:ptCount val="3"/>
                <c:pt idx="0">
                  <c:v>0.8</c:v>
                </c:pt>
                <c:pt idx="1">
                  <c:v>0.05</c:v>
                </c:pt>
                <c:pt idx="2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0C-4F16-9603-4E8200A4B3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109442879"/>
        <c:axId val="2109443295"/>
      </c:barChart>
      <c:catAx>
        <c:axId val="2109442879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bg2">
                <a:lumMod val="9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de-DE"/>
          </a:p>
        </c:txPr>
        <c:crossAx val="2109443295"/>
        <c:crosses val="autoZero"/>
        <c:auto val="1"/>
        <c:lblAlgn val="ctr"/>
        <c:lblOffset val="100"/>
        <c:noMultiLvlLbl val="0"/>
      </c:catAx>
      <c:valAx>
        <c:axId val="2109443295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21094428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7166382997169304"/>
          <c:y val="0.66638264219849241"/>
          <c:w val="0.13561435779325032"/>
          <c:h val="6.12087753923936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800">
          <a:solidFill>
            <a:schemeClr val="tx1">
              <a:lumMod val="75000"/>
              <a:lumOff val="25000"/>
            </a:schemeClr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pPr>
      <a:endParaRPr lang="de-DE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330424321959756"/>
          <c:y val="0.30801980378902755"/>
          <c:w val="0.66898053368328958"/>
          <c:h val="0.5347870727295979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'[EVA Market Report 2023 - Template.xlsx]Payment &amp; Telemetry'!$B$1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  <a:alpha val="70000"/>
              </a:schemeClr>
            </a:solidFill>
            <a:ln w="9525" cap="flat" cmpd="sng" algn="ctr">
              <a:noFill/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'[EVA Market Report 2023 - Template.xlsx]Payment &amp; Telemetry'!$A$2:$A$3</c:f>
              <c:strCache>
                <c:ptCount val="2"/>
                <c:pt idx="0">
                  <c:v>Cashless (with or without cash)</c:v>
                </c:pt>
                <c:pt idx="1">
                  <c:v>Cash only</c:v>
                </c:pt>
              </c:strCache>
            </c:strRef>
          </c:cat>
          <c:val>
            <c:numRef>
              <c:f>'[EVA Market Report 2023 - Template.xlsx]Payment &amp; Telemetry'!$B$2:$B$3</c:f>
              <c:numCache>
                <c:formatCode>0%</c:formatCode>
                <c:ptCount val="2"/>
                <c:pt idx="0">
                  <c:v>0.35</c:v>
                </c:pt>
                <c:pt idx="1">
                  <c:v>0.65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33-461A-ADF4-9A3D210C7334}"/>
            </c:ext>
          </c:extLst>
        </c:ser>
        <c:ser>
          <c:idx val="1"/>
          <c:order val="1"/>
          <c:tx>
            <c:strRef>
              <c:f>'[EVA Market Report 2023 - Template.xlsx]Payment &amp; Telemetry'!$C$1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6">
                <a:alpha val="70000"/>
              </a:schemeClr>
            </a:solidFill>
            <a:ln w="9525" cap="flat" cmpd="sng" algn="ctr">
              <a:noFill/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'[EVA Market Report 2023 - Template.xlsx]Payment &amp; Telemetry'!$A$2:$A$3</c:f>
              <c:strCache>
                <c:ptCount val="2"/>
                <c:pt idx="0">
                  <c:v>Cashless (with or without cash)</c:v>
                </c:pt>
                <c:pt idx="1">
                  <c:v>Cash only</c:v>
                </c:pt>
              </c:strCache>
            </c:strRef>
          </c:cat>
          <c:val>
            <c:numRef>
              <c:f>'[EVA Market Report 2023 - Template.xlsx]Payment &amp; Telemetry'!$C$2:$C$3</c:f>
              <c:numCache>
                <c:formatCode>0%</c:formatCode>
                <c:ptCount val="2"/>
                <c:pt idx="0">
                  <c:v>0.6</c:v>
                </c:pt>
                <c:pt idx="1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33-461A-ADF4-9A3D210C73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968440895"/>
        <c:axId val="1968449215"/>
      </c:barChart>
      <c:catAx>
        <c:axId val="1968440895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bg2">
                <a:lumMod val="9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de-DE"/>
          </a:p>
        </c:txPr>
        <c:crossAx val="1968449215"/>
        <c:crosses val="autoZero"/>
        <c:auto val="1"/>
        <c:lblAlgn val="ctr"/>
        <c:lblOffset val="100"/>
        <c:noMultiLvlLbl val="0"/>
      </c:catAx>
      <c:valAx>
        <c:axId val="1968449215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9684408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9865432869743387"/>
          <c:y val="0.91437265989138095"/>
          <c:w val="0.13725847286174353"/>
          <c:h val="5.89923837207386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defRPr>
          </a:pPr>
          <a:endParaRPr lang="de-D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800">
          <a:solidFill>
            <a:schemeClr val="tx1">
              <a:lumMod val="75000"/>
              <a:lumOff val="25000"/>
            </a:schemeClr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'[EVA Market Report 2023 - Template.xlsx]Key Market Metrics'!$A$18</c:f>
              <c:strCache>
                <c:ptCount val="1"/>
                <c:pt idx="0">
                  <c:v>Total Number of Vends (million)</c:v>
                </c:pt>
              </c:strCache>
            </c:strRef>
          </c:tx>
          <c:spPr>
            <a:solidFill>
              <a:schemeClr val="accent4">
                <a:alpha val="70000"/>
              </a:schemeClr>
            </a:solidFill>
            <a:ln w="9525" cap="flat" cmpd="sng" algn="ctr">
              <a:noFill/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'[EVA Market Report 2023 - Template.xlsx]Key Market Metrics'!$B$17:$K$17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'[EVA Market Report 2023 - Template.xlsx]Key Market Metrics'!$B$18:$K$18</c:f>
              <c:numCache>
                <c:formatCode>General</c:formatCode>
                <c:ptCount val="10"/>
                <c:pt idx="0">
                  <c:v>956</c:v>
                </c:pt>
                <c:pt idx="1">
                  <c:v>938</c:v>
                </c:pt>
                <c:pt idx="2">
                  <c:v>957</c:v>
                </c:pt>
                <c:pt idx="3" formatCode="#,##0">
                  <c:v>1001</c:v>
                </c:pt>
                <c:pt idx="4" formatCode="#,##0">
                  <c:v>1055</c:v>
                </c:pt>
                <c:pt idx="5" formatCode="#,##0">
                  <c:v>1114</c:v>
                </c:pt>
                <c:pt idx="6" formatCode="#,##0">
                  <c:v>1171</c:v>
                </c:pt>
                <c:pt idx="7" formatCode="#,##0">
                  <c:v>1214</c:v>
                </c:pt>
                <c:pt idx="8" formatCode="#,##0">
                  <c:v>1039</c:v>
                </c:pt>
                <c:pt idx="9" formatCode="#,##0">
                  <c:v>1088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86-4C57-BC52-7697E08D998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596026600"/>
        <c:axId val="596026272"/>
      </c:barChart>
      <c:catAx>
        <c:axId val="596026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bg2">
                <a:lumMod val="9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96026272"/>
        <c:crosses val="autoZero"/>
        <c:auto val="1"/>
        <c:lblAlgn val="ctr"/>
        <c:lblOffset val="100"/>
        <c:noMultiLvlLbl val="0"/>
      </c:catAx>
      <c:valAx>
        <c:axId val="5960262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96026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b="0"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'[EVA Market Report 2023 - Template.xlsx]Key Market Metrics'!$A$19</c:f>
              <c:strCache>
                <c:ptCount val="1"/>
                <c:pt idx="0">
                  <c:v>Total Product Revenue (million €)</c:v>
                </c:pt>
              </c:strCache>
            </c:strRef>
          </c:tx>
          <c:spPr>
            <a:solidFill>
              <a:schemeClr val="accent6">
                <a:alpha val="70000"/>
              </a:schemeClr>
            </a:solidFill>
            <a:ln w="9525" cap="flat" cmpd="sng" algn="ctr">
              <a:noFill/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'[EVA Market Report 2023 - Template.xlsx]Key Market Metrics'!$B$17:$K$17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'[EVA Market Report 2023 - Template.xlsx]Key Market Metrics'!$B$19:$K$19</c:f>
              <c:numCache>
                <c:formatCode>General</c:formatCode>
                <c:ptCount val="10"/>
                <c:pt idx="0">
                  <c:v>567</c:v>
                </c:pt>
                <c:pt idx="1">
                  <c:v>576</c:v>
                </c:pt>
                <c:pt idx="2">
                  <c:v>599</c:v>
                </c:pt>
                <c:pt idx="3">
                  <c:v>626</c:v>
                </c:pt>
                <c:pt idx="4">
                  <c:v>668</c:v>
                </c:pt>
                <c:pt idx="5">
                  <c:v>710</c:v>
                </c:pt>
                <c:pt idx="6">
                  <c:v>745</c:v>
                </c:pt>
                <c:pt idx="7">
                  <c:v>794</c:v>
                </c:pt>
                <c:pt idx="8">
                  <c:v>687</c:v>
                </c:pt>
                <c:pt idx="9">
                  <c:v>747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C7-49A8-87C7-AC2FF12E12B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596031368"/>
        <c:axId val="596033008"/>
      </c:barChart>
      <c:catAx>
        <c:axId val="596031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bg2">
                <a:lumMod val="9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de-DE"/>
          </a:p>
        </c:txPr>
        <c:crossAx val="596033008"/>
        <c:crosses val="autoZero"/>
        <c:auto val="1"/>
        <c:lblAlgn val="ctr"/>
        <c:lblOffset val="100"/>
        <c:noMultiLvlLbl val="0"/>
      </c:catAx>
      <c:valAx>
        <c:axId val="5960330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96031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800" b="0">
          <a:solidFill>
            <a:schemeClr val="tx1">
              <a:lumMod val="75000"/>
              <a:lumOff val="25000"/>
            </a:schemeClr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pPr>
      <a:endParaRPr lang="de-D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'[EVA Market Report 2023 - Template.xlsx]Overal Vending Fieldbase'!$N$2</c:f>
              <c:strCache>
                <c:ptCount val="1"/>
                <c:pt idx="0">
                  <c:v>Hot Beverage - OCS (excl capsules)</c:v>
                </c:pt>
              </c:strCache>
            </c:strRef>
          </c:tx>
          <c:spPr>
            <a:solidFill>
              <a:schemeClr val="accent4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ato Light" panose="020F0302020204030203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'[EVA Market Report 2023 - Template.xlsx]Overal Vending Fieldbase'!$O$1:$X$1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'[EVA Market Report 2023 - Template.xlsx]Overal Vending Fieldbase'!$O$2:$X$2</c:f>
              <c:numCache>
                <c:formatCode>0%</c:formatCode>
                <c:ptCount val="10"/>
                <c:pt idx="0">
                  <c:v>0.14983713355048861</c:v>
                </c:pt>
                <c:pt idx="1">
                  <c:v>0.15342763873775841</c:v>
                </c:pt>
                <c:pt idx="2">
                  <c:v>0.16</c:v>
                </c:pt>
                <c:pt idx="3">
                  <c:v>0.18245967741935484</c:v>
                </c:pt>
                <c:pt idx="4">
                  <c:v>0.20749279538904902</c:v>
                </c:pt>
                <c:pt idx="5">
                  <c:v>0.22888283378746593</c:v>
                </c:pt>
                <c:pt idx="6">
                  <c:v>0.26864406779661015</c:v>
                </c:pt>
                <c:pt idx="7">
                  <c:v>0.29561752988047812</c:v>
                </c:pt>
                <c:pt idx="8">
                  <c:v>0.30939648586707408</c:v>
                </c:pt>
                <c:pt idx="9">
                  <c:v>0.3190862196020634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2E-4EA8-9C8B-4CB16A141443}"/>
            </c:ext>
          </c:extLst>
        </c:ser>
        <c:ser>
          <c:idx val="1"/>
          <c:order val="1"/>
          <c:tx>
            <c:strRef>
              <c:f>'[EVA Market Report 2023 - Template.xlsx]Overal Vending Fieldbase'!$N$3</c:f>
              <c:strCache>
                <c:ptCount val="1"/>
                <c:pt idx="0">
                  <c:v>Hot Beverage - Vending</c:v>
                </c:pt>
              </c:strCache>
            </c:strRef>
          </c:tx>
          <c:spPr>
            <a:solidFill>
              <a:schemeClr val="accent6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ato Light" panose="020F0302020204030203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'[EVA Market Report 2023 - Template.xlsx]Overal Vending Fieldbase'!$O$1:$X$1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'[EVA Market Report 2023 - Template.xlsx]Overal Vending Fieldbase'!$O$3:$X$3</c:f>
              <c:numCache>
                <c:formatCode>0%</c:formatCode>
                <c:ptCount val="10"/>
                <c:pt idx="0">
                  <c:v>0.47448425624321394</c:v>
                </c:pt>
                <c:pt idx="1">
                  <c:v>0.46898803046789989</c:v>
                </c:pt>
                <c:pt idx="2">
                  <c:v>0.47368421052631576</c:v>
                </c:pt>
                <c:pt idx="3">
                  <c:v>0.46370967741935482</c:v>
                </c:pt>
                <c:pt idx="4">
                  <c:v>0.45341018251681081</c:v>
                </c:pt>
                <c:pt idx="5">
                  <c:v>0.44414168937329701</c:v>
                </c:pt>
                <c:pt idx="6">
                  <c:v>0.41864406779661018</c:v>
                </c:pt>
                <c:pt idx="7">
                  <c:v>0.39760956175298806</c:v>
                </c:pt>
                <c:pt idx="8">
                  <c:v>0.3819709702062643</c:v>
                </c:pt>
                <c:pt idx="9">
                  <c:v>0.36256448047162865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2E-4EA8-9C8B-4CB16A141443}"/>
            </c:ext>
          </c:extLst>
        </c:ser>
        <c:ser>
          <c:idx val="2"/>
          <c:order val="2"/>
          <c:tx>
            <c:strRef>
              <c:f>'[EVA Market Report 2023 - Template.xlsx]Overal Vending Fieldbase'!$N$4</c:f>
              <c:strCache>
                <c:ptCount val="1"/>
                <c:pt idx="0">
                  <c:v>Cold Beverage - Vending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ato Light" panose="020F0302020204030203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'[EVA Market Report 2023 - Template.xlsx]Overal Vending Fieldbase'!$O$1:$X$1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'[EVA Market Report 2023 - Template.xlsx]Overal Vending Fieldbase'!$O$4:$X$4</c:f>
              <c:numCache>
                <c:formatCode>0%</c:formatCode>
                <c:ptCount val="10"/>
                <c:pt idx="0">
                  <c:v>0.24972855591748103</c:v>
                </c:pt>
                <c:pt idx="1">
                  <c:v>0.24591947769314473</c:v>
                </c:pt>
                <c:pt idx="2">
                  <c:v>0.23578947368421052</c:v>
                </c:pt>
                <c:pt idx="3">
                  <c:v>0.22479838709677419</c:v>
                </c:pt>
                <c:pt idx="4">
                  <c:v>0.21229586935638811</c:v>
                </c:pt>
                <c:pt idx="5">
                  <c:v>0.20072661217075388</c:v>
                </c:pt>
                <c:pt idx="6">
                  <c:v>0.18898305084745765</c:v>
                </c:pt>
                <c:pt idx="7">
                  <c:v>0.18087649402390438</c:v>
                </c:pt>
                <c:pt idx="8">
                  <c:v>0.18105423987776928</c:v>
                </c:pt>
                <c:pt idx="9">
                  <c:v>0.18201915991156964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12E-4EA8-9C8B-4CB16A141443}"/>
            </c:ext>
          </c:extLst>
        </c:ser>
        <c:ser>
          <c:idx val="3"/>
          <c:order val="3"/>
          <c:tx>
            <c:strRef>
              <c:f>'[EVA Market Report 2023 - Template.xlsx]Overal Vending Fieldbase'!$N$5</c:f>
              <c:strCache>
                <c:ptCount val="1"/>
                <c:pt idx="0">
                  <c:v>Snack +Food+Combi</c:v>
                </c:pt>
              </c:strCache>
            </c:strRef>
          </c:tx>
          <c:spPr>
            <a:solidFill>
              <a:srgbClr val="5B9BD5">
                <a:alpha val="69804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ato Light" panose="020F0302020204030203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'[EVA Market Report 2023 - Template.xlsx]Overal Vending Fieldbase'!$O$1:$X$1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'[EVA Market Report 2023 - Template.xlsx]Overal Vending Fieldbase'!$O$5:$X$5</c:f>
              <c:numCache>
                <c:formatCode>0%</c:formatCode>
                <c:ptCount val="10"/>
                <c:pt idx="0">
                  <c:v>0.12703583061889251</c:v>
                </c:pt>
                <c:pt idx="1">
                  <c:v>0.13166485310119694</c:v>
                </c:pt>
                <c:pt idx="2">
                  <c:v>0.13052631578947368</c:v>
                </c:pt>
                <c:pt idx="3">
                  <c:v>0.12903225806451613</c:v>
                </c:pt>
                <c:pt idx="4">
                  <c:v>0.12776176753121998</c:v>
                </c:pt>
                <c:pt idx="5">
                  <c:v>0.1262488646684832</c:v>
                </c:pt>
                <c:pt idx="6">
                  <c:v>0.12457627118644067</c:v>
                </c:pt>
                <c:pt idx="7">
                  <c:v>0.12589641434262949</c:v>
                </c:pt>
                <c:pt idx="8">
                  <c:v>0.12834224598930483</c:v>
                </c:pt>
                <c:pt idx="9">
                  <c:v>0.13633014001473839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12E-4EA8-9C8B-4CB16A14144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500938192"/>
        <c:axId val="500936224"/>
      </c:barChart>
      <c:catAx>
        <c:axId val="500938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spc="12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pPr>
            <a:endParaRPr lang="de-DE"/>
          </a:p>
        </c:txPr>
        <c:crossAx val="500936224"/>
        <c:crosses val="autoZero"/>
        <c:auto val="1"/>
        <c:lblAlgn val="ctr"/>
        <c:lblOffset val="100"/>
        <c:noMultiLvlLbl val="0"/>
      </c:catAx>
      <c:valAx>
        <c:axId val="500936224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500938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385806817984892"/>
          <c:y val="0.89926033316205789"/>
          <c:w val="0.79935046497513573"/>
          <c:h val="8.47846724850050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Lato Light" panose="020F0302020204030203" pitchFamily="34" charset="0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900" b="0">
          <a:solidFill>
            <a:schemeClr val="tx1">
              <a:lumMod val="75000"/>
              <a:lumOff val="25000"/>
            </a:schemeClr>
          </a:solidFill>
          <a:latin typeface="Lato Light" panose="020F0302020204030203" pitchFamily="34" charset="0"/>
        </a:defRPr>
      </a:pPr>
      <a:endParaRPr lang="de-D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'Overal Vending Fieldbase'!$N$20</c:f>
              <c:strCache>
                <c:ptCount val="1"/>
                <c:pt idx="0">
                  <c:v>Combi</c:v>
                </c:pt>
              </c:strCache>
            </c:strRef>
          </c:tx>
          <c:spPr>
            <a:solidFill>
              <a:srgbClr val="9DC3E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'Overal Vending Fieldbase'!$O$19:$S$19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'Overal Vending Fieldbase'!$O$20:$S$20</c:f>
              <c:numCache>
                <c:formatCode>0%</c:formatCode>
                <c:ptCount val="5"/>
                <c:pt idx="0">
                  <c:v>0.74820143884892087</c:v>
                </c:pt>
                <c:pt idx="1">
                  <c:v>0.74149659863945583</c:v>
                </c:pt>
                <c:pt idx="2">
                  <c:v>0.73417721518987333</c:v>
                </c:pt>
                <c:pt idx="3">
                  <c:v>0.73809523809523814</c:v>
                </c:pt>
                <c:pt idx="4">
                  <c:v>0.74594594594594599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AC-4C5F-AB1D-E4054D37B3FE}"/>
            </c:ext>
          </c:extLst>
        </c:ser>
        <c:ser>
          <c:idx val="1"/>
          <c:order val="1"/>
          <c:tx>
            <c:strRef>
              <c:f>'Overal Vending Fieldbase'!$N$21</c:f>
              <c:strCache>
                <c:ptCount val="1"/>
                <c:pt idx="0">
                  <c:v>Snack (dedicated)</c:v>
                </c:pt>
              </c:strCache>
            </c:strRef>
          </c:tx>
          <c:spPr>
            <a:solidFill>
              <a:srgbClr val="5B9BD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'Overal Vending Fieldbase'!$O$19:$S$19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'Overal Vending Fieldbase'!$O$21:$S$21</c:f>
              <c:numCache>
                <c:formatCode>0%</c:formatCode>
                <c:ptCount val="5"/>
                <c:pt idx="0">
                  <c:v>0.22302158273381295</c:v>
                </c:pt>
                <c:pt idx="1">
                  <c:v>0.21768707482993199</c:v>
                </c:pt>
                <c:pt idx="2">
                  <c:v>0.2151898734177215</c:v>
                </c:pt>
                <c:pt idx="3">
                  <c:v>0.20833333333333331</c:v>
                </c:pt>
                <c:pt idx="4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AC-4C5F-AB1D-E4054D37B3FE}"/>
            </c:ext>
          </c:extLst>
        </c:ser>
        <c:ser>
          <c:idx val="2"/>
          <c:order val="2"/>
          <c:tx>
            <c:strRef>
              <c:f>'Overal Vending Fieldbase'!$N$22</c:f>
              <c:strCache>
                <c:ptCount val="1"/>
                <c:pt idx="0">
                  <c:v>Food (dedicated)</c:v>
                </c:pt>
              </c:strCache>
            </c:strRef>
          </c:tx>
          <c:spPr>
            <a:solidFill>
              <a:srgbClr val="2E75B6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4.2069487530703269E-3"/>
                  <c:y val="-3.537105840387728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615-492A-8B26-C065E1DCB646}"/>
                </c:ext>
              </c:extLst>
            </c:dLbl>
            <c:dLbl>
              <c:idx val="2"/>
              <c:layout>
                <c:manualLayout>
                  <c:x val="0"/>
                  <c:y val="-4.164131759436886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615-492A-8B26-C065E1DCB646}"/>
                </c:ext>
              </c:extLst>
            </c:dLbl>
            <c:dLbl>
              <c:idx val="3"/>
              <c:layout>
                <c:manualLayout>
                  <c:x val="7.712650283434713E-17"/>
                  <c:y val="-4.272360578818051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615-492A-8B26-C065E1DCB646}"/>
                </c:ext>
              </c:extLst>
            </c:dLbl>
            <c:dLbl>
              <c:idx val="4"/>
              <c:layout>
                <c:manualLayout>
                  <c:x val="-8.4138975061406537E-3"/>
                  <c:y val="-4.290122588691571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615-492A-8B26-C065E1DCB6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defRPr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'Overal Vending Fieldbase'!$O$19:$S$19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'Overal Vending Fieldbase'!$O$22:$S$22</c:f>
              <c:numCache>
                <c:formatCode>0%</c:formatCode>
                <c:ptCount val="5"/>
                <c:pt idx="0">
                  <c:v>2.1582733812949638E-2</c:v>
                </c:pt>
                <c:pt idx="1">
                  <c:v>4.0816326530612249E-2</c:v>
                </c:pt>
                <c:pt idx="2">
                  <c:v>5.0632911392405063E-2</c:v>
                </c:pt>
                <c:pt idx="3">
                  <c:v>5.3571428571428568E-2</c:v>
                </c:pt>
                <c:pt idx="4">
                  <c:v>5.4054054054054057E-2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EAC-4C5F-AB1D-E4054D37B3F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1283426687"/>
        <c:axId val="1283423359"/>
      </c:barChart>
      <c:catAx>
        <c:axId val="12834266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bg2">
                <a:lumMod val="9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de-DE"/>
          </a:p>
        </c:txPr>
        <c:crossAx val="1283423359"/>
        <c:crosses val="autoZero"/>
        <c:auto val="1"/>
        <c:lblAlgn val="ctr"/>
        <c:lblOffset val="100"/>
        <c:noMultiLvlLbl val="0"/>
      </c:catAx>
      <c:valAx>
        <c:axId val="1283423359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2834266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800" b="0">
          <a:solidFill>
            <a:schemeClr val="tx1">
              <a:lumMod val="75000"/>
              <a:lumOff val="25000"/>
            </a:schemeClr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pPr>
      <a:endParaRPr lang="de-D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330424321959756"/>
          <c:y val="0.30801980378902755"/>
          <c:w val="0.66898053368328958"/>
          <c:h val="0.5347870727295979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'[EVA Market Report 2023 - Template.xlsx]Hot Beverage MBE'!$B$1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  <a:alpha val="70000"/>
              </a:schemeClr>
            </a:solidFill>
            <a:ln w="9525" cap="flat" cmpd="sng" algn="ctr">
              <a:noFill/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ato Light" panose="020F0302020204030203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'[EVA Market Report 2023 - Template.xlsx]Hot Beverage MBE'!$A$2:$A$4</c:f>
              <c:strCache>
                <c:ptCount val="3"/>
                <c:pt idx="0">
                  <c:v>Bean-to-Cup / Espresso</c:v>
                </c:pt>
                <c:pt idx="1">
                  <c:v>Instant / Soluble</c:v>
                </c:pt>
                <c:pt idx="2">
                  <c:v>Freshbrew / Ground</c:v>
                </c:pt>
              </c:strCache>
            </c:strRef>
          </c:cat>
          <c:val>
            <c:numRef>
              <c:f>'[EVA Market Report 2023 - Template.xlsx]Hot Beverage MBE'!$B$2:$B$4</c:f>
              <c:numCache>
                <c:formatCode>0%</c:formatCode>
                <c:ptCount val="3"/>
                <c:pt idx="0">
                  <c:v>0.38</c:v>
                </c:pt>
                <c:pt idx="1">
                  <c:v>0.61</c:v>
                </c:pt>
                <c:pt idx="2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8B-4CCE-802B-8B2118DB3655}"/>
            </c:ext>
          </c:extLst>
        </c:ser>
        <c:ser>
          <c:idx val="1"/>
          <c:order val="1"/>
          <c:tx>
            <c:strRef>
              <c:f>'[EVA Market Report 2023 - Template.xlsx]Hot Beverage MBE'!$C$1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6">
                <a:alpha val="70000"/>
              </a:schemeClr>
            </a:solidFill>
            <a:ln w="9525" cap="flat" cmpd="sng" algn="ctr">
              <a:noFill/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ato Light" panose="020F0302020204030203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'[EVA Market Report 2023 - Template.xlsx]Hot Beverage MBE'!$A$2:$A$4</c:f>
              <c:strCache>
                <c:ptCount val="3"/>
                <c:pt idx="0">
                  <c:v>Bean-to-Cup / Espresso</c:v>
                </c:pt>
                <c:pt idx="1">
                  <c:v>Instant / Soluble</c:v>
                </c:pt>
                <c:pt idx="2">
                  <c:v>Freshbrew / Ground</c:v>
                </c:pt>
              </c:strCache>
            </c:strRef>
          </c:cat>
          <c:val>
            <c:numRef>
              <c:f>'[EVA Market Report 2023 - Template.xlsx]Hot Beverage MBE'!$C$2:$C$4</c:f>
              <c:numCache>
                <c:formatCode>0%</c:formatCode>
                <c:ptCount val="3"/>
                <c:pt idx="0">
                  <c:v>0.59</c:v>
                </c:pt>
                <c:pt idx="1">
                  <c:v>0.4</c:v>
                </c:pt>
                <c:pt idx="2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8B-4CCE-802B-8B2118DB36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968440895"/>
        <c:axId val="1968449215"/>
      </c:barChart>
      <c:catAx>
        <c:axId val="1968440895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bg2">
                <a:lumMod val="9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pPr>
            <a:endParaRPr lang="de-DE"/>
          </a:p>
        </c:txPr>
        <c:crossAx val="1968449215"/>
        <c:crosses val="autoZero"/>
        <c:auto val="1"/>
        <c:lblAlgn val="ctr"/>
        <c:lblOffset val="100"/>
        <c:noMultiLvlLbl val="0"/>
      </c:catAx>
      <c:valAx>
        <c:axId val="1968449215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9684408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5066975732504166"/>
          <c:y val="0.87159737549359639"/>
          <c:w val="0.14881110827709018"/>
          <c:h val="3.9417643849876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Lato Light" panose="020F0302020204030203" pitchFamily="34" charset="0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800">
          <a:solidFill>
            <a:schemeClr val="tx1">
              <a:lumMod val="75000"/>
              <a:lumOff val="25000"/>
            </a:schemeClr>
          </a:solidFill>
          <a:latin typeface="Lato Light" panose="020F0302020204030203" pitchFamily="34" charset="0"/>
        </a:defRPr>
      </a:pPr>
      <a:endParaRPr lang="de-DE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'[EVA Market Report 2023 - Template.xlsx]Hot Beverage MBE'!$H$1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  <a:alpha val="70000"/>
              </a:schemeClr>
            </a:solidFill>
            <a:ln w="9525" cap="flat" cmpd="sng" algn="ctr">
              <a:noFill/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ato Light" panose="020F0302020204030203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'[EVA Market Report 2023 - Template.xlsx]Hot Beverage MBE'!$G$2:$G$4</c:f>
              <c:strCache>
                <c:ptCount val="3"/>
                <c:pt idx="0">
                  <c:v>OCS - Table Top Semi Automatic</c:v>
                </c:pt>
                <c:pt idx="1">
                  <c:v>Vending - Free Standing</c:v>
                </c:pt>
                <c:pt idx="2">
                  <c:v>Vending - Table Top Automatic</c:v>
                </c:pt>
              </c:strCache>
            </c:strRef>
          </c:cat>
          <c:val>
            <c:numRef>
              <c:f>'[EVA Market Report 2023 - Template.xlsx]Hot Beverage MBE'!$H$2:$H$4</c:f>
              <c:numCache>
                <c:formatCode>0%</c:formatCode>
                <c:ptCount val="3"/>
                <c:pt idx="0">
                  <c:v>0.24</c:v>
                </c:pt>
                <c:pt idx="1">
                  <c:v>0.61</c:v>
                </c:pt>
                <c:pt idx="2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C4-42C1-A9AD-9BD1EC82FCFC}"/>
            </c:ext>
          </c:extLst>
        </c:ser>
        <c:ser>
          <c:idx val="1"/>
          <c:order val="1"/>
          <c:tx>
            <c:strRef>
              <c:f>'[EVA Market Report 2023 - Template.xlsx]Hot Beverage MBE'!$I$1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 w="9525" cap="flat" cmpd="sng" algn="ctr">
              <a:noFill/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ato Light" panose="020F0302020204030203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'[EVA Market Report 2023 - Template.xlsx]Hot Beverage MBE'!$G$2:$G$4</c:f>
              <c:strCache>
                <c:ptCount val="3"/>
                <c:pt idx="0">
                  <c:v>OCS - Table Top Semi Automatic</c:v>
                </c:pt>
                <c:pt idx="1">
                  <c:v>Vending - Free Standing</c:v>
                </c:pt>
                <c:pt idx="2">
                  <c:v>Vending - Table Top Automatic</c:v>
                </c:pt>
              </c:strCache>
            </c:strRef>
          </c:cat>
          <c:val>
            <c:numRef>
              <c:f>'[EVA Market Report 2023 - Template.xlsx]Hot Beverage MBE'!$I$2:$I$4</c:f>
              <c:numCache>
                <c:formatCode>0%</c:formatCode>
                <c:ptCount val="3"/>
                <c:pt idx="0">
                  <c:v>0.47</c:v>
                </c:pt>
                <c:pt idx="1">
                  <c:v>0.45</c:v>
                </c:pt>
                <c:pt idx="2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C4-42C1-A9AD-9BD1EC82FC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109442879"/>
        <c:axId val="2109443295"/>
      </c:barChart>
      <c:catAx>
        <c:axId val="2109442879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bg2">
                <a:lumMod val="9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pPr>
            <a:endParaRPr lang="de-DE"/>
          </a:p>
        </c:txPr>
        <c:crossAx val="2109443295"/>
        <c:crosses val="autoZero"/>
        <c:auto val="1"/>
        <c:lblAlgn val="ctr"/>
        <c:lblOffset val="100"/>
        <c:noMultiLvlLbl val="0"/>
      </c:catAx>
      <c:valAx>
        <c:axId val="2109443295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21094428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9607236421668005"/>
          <c:y val="0.91446698146742855"/>
          <c:w val="0.1563353103668578"/>
          <c:h val="6.16677090774930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Lato Light" panose="020F0302020204030203" pitchFamily="34" charset="0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800">
          <a:solidFill>
            <a:schemeClr val="tx1">
              <a:lumMod val="75000"/>
              <a:lumOff val="25000"/>
            </a:schemeClr>
          </a:solidFill>
          <a:latin typeface="Lato Light" panose="020F0302020204030203" pitchFamily="34" charset="0"/>
        </a:defRPr>
      </a:pPr>
      <a:endParaRPr lang="de-DE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330424321959756"/>
          <c:y val="0.30801980378902755"/>
          <c:w val="0.66898053368328958"/>
          <c:h val="0.5347870727295979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'[EVA Market Report 2023 - Template.xlsx]Cold, Snack, Combi MBE'!$B$1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  <a:alpha val="70000"/>
              </a:schemeClr>
            </a:solidFill>
            <a:ln w="9525" cap="flat" cmpd="sng" algn="ctr">
              <a:noFill/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'[EVA Market Report 2023 - Template.xlsx]Cold, Snack, Combi MBE'!$A$2:$A$5</c:f>
              <c:strCache>
                <c:ptCount val="4"/>
                <c:pt idx="0">
                  <c:v>Cold Beverage (dedicated)</c:v>
                </c:pt>
                <c:pt idx="1">
                  <c:v>Combi</c:v>
                </c:pt>
                <c:pt idx="2">
                  <c:v>Snacks (dedicated)</c:v>
                </c:pt>
                <c:pt idx="3">
                  <c:v>Food (dedicated)</c:v>
                </c:pt>
              </c:strCache>
            </c:strRef>
          </c:cat>
          <c:val>
            <c:numRef>
              <c:f>'[EVA Market Report 2023 - Template.xlsx]Cold, Snack, Combi MBE'!$B$2:$B$5</c:f>
              <c:numCache>
                <c:formatCode>0%</c:formatCode>
                <c:ptCount val="4"/>
                <c:pt idx="0">
                  <c:v>0.61</c:v>
                </c:pt>
                <c:pt idx="1">
                  <c:v>0.28999999999999998</c:v>
                </c:pt>
                <c:pt idx="2">
                  <c:v>0.09</c:v>
                </c:pt>
                <c:pt idx="3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72-4ADB-83A3-2F8C8697FC8D}"/>
            </c:ext>
          </c:extLst>
        </c:ser>
        <c:ser>
          <c:idx val="1"/>
          <c:order val="1"/>
          <c:tx>
            <c:strRef>
              <c:f>'[EVA Market Report 2023 - Template.xlsx]Cold, Snack, Combi MBE'!$C$1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6">
                <a:alpha val="70000"/>
              </a:schemeClr>
            </a:solidFill>
            <a:ln w="9525" cap="flat" cmpd="sng" algn="ctr">
              <a:noFill/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'[EVA Market Report 2023 - Template.xlsx]Cold, Snack, Combi MBE'!$A$2:$A$5</c:f>
              <c:strCache>
                <c:ptCount val="4"/>
                <c:pt idx="0">
                  <c:v>Cold Beverage (dedicated)</c:v>
                </c:pt>
                <c:pt idx="1">
                  <c:v>Combi</c:v>
                </c:pt>
                <c:pt idx="2">
                  <c:v>Snacks (dedicated)</c:v>
                </c:pt>
                <c:pt idx="3">
                  <c:v>Food (dedicated)</c:v>
                </c:pt>
              </c:strCache>
            </c:strRef>
          </c:cat>
          <c:val>
            <c:numRef>
              <c:f>'[EVA Market Report 2023 - Template.xlsx]Cold, Snack, Combi MBE'!$C$2:$C$5</c:f>
              <c:numCache>
                <c:formatCode>0%</c:formatCode>
                <c:ptCount val="4"/>
                <c:pt idx="0">
                  <c:v>0.56999999999999995</c:v>
                </c:pt>
                <c:pt idx="1">
                  <c:v>0.32</c:v>
                </c:pt>
                <c:pt idx="2">
                  <c:v>0.09</c:v>
                </c:pt>
                <c:pt idx="3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72-4ADB-83A3-2F8C8697FC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968440895"/>
        <c:axId val="1968449215"/>
      </c:barChart>
      <c:catAx>
        <c:axId val="1968440895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bg2">
                <a:lumMod val="9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de-DE"/>
          </a:p>
        </c:txPr>
        <c:crossAx val="1968449215"/>
        <c:crosses val="autoZero"/>
        <c:auto val="1"/>
        <c:lblAlgn val="ctr"/>
        <c:lblOffset val="100"/>
        <c:noMultiLvlLbl val="0"/>
      </c:catAx>
      <c:valAx>
        <c:axId val="1968449215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9684408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2366899192327576"/>
          <c:y val="0.74220138418435977"/>
          <c:w val="0.14914263170932354"/>
          <c:h val="3.08631041856262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defRPr>
          </a:pPr>
          <a:endParaRPr lang="de-D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800" b="0">
          <a:solidFill>
            <a:schemeClr val="tx1">
              <a:lumMod val="75000"/>
              <a:lumOff val="25000"/>
            </a:schemeClr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pPr>
      <a:endParaRPr lang="de-DE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'[EVA Market Report 2023 - Template.xlsx]Cold, Snack, Combi MBE'!$H$1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  <a:alpha val="70000"/>
              </a:schemeClr>
            </a:solidFill>
            <a:ln w="9525" cap="flat" cmpd="sng" algn="ctr">
              <a:noFill/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'[EVA Market Report 2023 - Template.xlsx]Cold, Snack, Combi MBE'!$G$2:$G$4</c:f>
              <c:strCache>
                <c:ptCount val="3"/>
                <c:pt idx="0">
                  <c:v>Free standing - Ambient + Chilled</c:v>
                </c:pt>
                <c:pt idx="1">
                  <c:v>Free standing - Cold (≤ 4˚)</c:v>
                </c:pt>
                <c:pt idx="2">
                  <c:v>Table Top</c:v>
                </c:pt>
              </c:strCache>
            </c:strRef>
          </c:cat>
          <c:val>
            <c:numRef>
              <c:f>'[EVA Market Report 2023 - Template.xlsx]Cold, Snack, Combi MBE'!$H$2:$H$4</c:f>
              <c:numCache>
                <c:formatCode>0%</c:formatCode>
                <c:ptCount val="3"/>
                <c:pt idx="0">
                  <c:v>0.92</c:v>
                </c:pt>
                <c:pt idx="1">
                  <c:v>0.06</c:v>
                </c:pt>
                <c:pt idx="2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9B-49BB-824F-D233D97ACF93}"/>
            </c:ext>
          </c:extLst>
        </c:ser>
        <c:ser>
          <c:idx val="1"/>
          <c:order val="1"/>
          <c:tx>
            <c:strRef>
              <c:f>'[EVA Market Report 2023 - Template.xlsx]Cold, Snack, Combi MBE'!$I$1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 w="9525" cap="flat" cmpd="sng" algn="ctr">
              <a:noFill/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'[EVA Market Report 2023 - Template.xlsx]Cold, Snack, Combi MBE'!$G$2:$G$4</c:f>
              <c:strCache>
                <c:ptCount val="3"/>
                <c:pt idx="0">
                  <c:v>Free standing - Ambient + Chilled</c:v>
                </c:pt>
                <c:pt idx="1">
                  <c:v>Free standing - Cold (≤ 4˚)</c:v>
                </c:pt>
                <c:pt idx="2">
                  <c:v>Table Top</c:v>
                </c:pt>
              </c:strCache>
            </c:strRef>
          </c:cat>
          <c:val>
            <c:numRef>
              <c:f>'[EVA Market Report 2023 - Template.xlsx]Cold, Snack, Combi MBE'!$I$2:$I$4</c:f>
              <c:numCache>
                <c:formatCode>0%</c:formatCode>
                <c:ptCount val="3"/>
                <c:pt idx="0">
                  <c:v>0.54</c:v>
                </c:pt>
                <c:pt idx="1">
                  <c:v>0.44</c:v>
                </c:pt>
                <c:pt idx="2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9B-49BB-824F-D233D97ACF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109442879"/>
        <c:axId val="2109443295"/>
      </c:barChart>
      <c:catAx>
        <c:axId val="2109442879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bg2">
                <a:lumMod val="9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de-DE"/>
          </a:p>
        </c:txPr>
        <c:crossAx val="2109443295"/>
        <c:crosses val="autoZero"/>
        <c:auto val="1"/>
        <c:lblAlgn val="ctr"/>
        <c:lblOffset val="100"/>
        <c:noMultiLvlLbl val="0"/>
      </c:catAx>
      <c:valAx>
        <c:axId val="2109443295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21094428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800">
          <a:solidFill>
            <a:schemeClr val="tx1">
              <a:lumMod val="75000"/>
              <a:lumOff val="25000"/>
            </a:schemeClr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>
              <a:latin typeface="Open Sans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C823D0-1579-CD45-B302-6A4DBFB0F497}" type="datetimeFigureOut">
              <a:rPr lang="de-DE" smtClean="0">
                <a:latin typeface="Open Sans"/>
              </a:rPr>
              <a:t>21.04.2023</a:t>
            </a:fld>
            <a:endParaRPr lang="de-DE" dirty="0">
              <a:latin typeface="Open Sans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>
              <a:latin typeface="Open San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6B9E20-F3B4-AD46-AD8A-DE597A86F0A9}" type="slidenum">
              <a:rPr lang="de-DE" smtClean="0">
                <a:latin typeface="Open Sans"/>
              </a:rPr>
              <a:t>‹Nr.›</a:t>
            </a:fld>
            <a:endParaRPr lang="de-DE" dirty="0"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829064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Open Sans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Open Sans"/>
              </a:defRPr>
            </a:lvl1pPr>
          </a:lstStyle>
          <a:p>
            <a:fld id="{937BA66C-5B3C-4ABA-A5F4-CF7767F984B0}" type="datetimeFigureOut">
              <a:rPr lang="en-GB" smtClean="0"/>
              <a:pPr/>
              <a:t>21/04/2023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Open Sans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Open Sans"/>
              </a:defRPr>
            </a:lvl1pPr>
          </a:lstStyle>
          <a:p>
            <a:fld id="{ED656704-0D27-4117-895C-DD68E36E5A4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0463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Open Sans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Open Sans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Open Sans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Open Sans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Open San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56704-0D27-4117-895C-DD68E36E5A43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6320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56704-0D27-4117-895C-DD68E36E5A43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65690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56704-0D27-4117-895C-DD68E36E5A43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38648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56704-0D27-4117-895C-DD68E36E5A43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76086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656704-0D27-4117-895C-DD68E36E5A43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27837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656704-0D27-4117-895C-DD68E36E5A4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5076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56704-0D27-4117-895C-DD68E36E5A43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8494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GB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88D238D-E361-4050-9536-AC6F7D59F56C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3</a:t>
            </a:fld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5801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56704-0D27-4117-895C-DD68E36E5A43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97160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56704-0D27-4117-895C-DD68E36E5A43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0050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56704-0D27-4117-895C-DD68E36E5A43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9786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56704-0D27-4117-895C-DD68E36E5A43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81973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56704-0D27-4117-895C-DD68E36E5A43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21796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56704-0D27-4117-895C-DD68E36E5A43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8282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57151" y="0"/>
            <a:ext cx="12311743" cy="6915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710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715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74E480-3DFB-613F-BCD1-E4A6429B05D1}"/>
              </a:ext>
            </a:extLst>
          </p:cNvPr>
          <p:cNvSpPr/>
          <p:nvPr userDrawn="1"/>
        </p:nvSpPr>
        <p:spPr>
          <a:xfrm>
            <a:off x="9844986" y="6440299"/>
            <a:ext cx="1987131" cy="431994"/>
          </a:xfrm>
          <a:prstGeom prst="rect">
            <a:avLst/>
          </a:prstGeom>
          <a:solidFill>
            <a:schemeClr val="bg1"/>
          </a:solidFill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08F479-73AF-E38F-DD80-F2D520053F73}"/>
              </a:ext>
            </a:extLst>
          </p:cNvPr>
          <p:cNvSpPr/>
          <p:nvPr userDrawn="1"/>
        </p:nvSpPr>
        <p:spPr>
          <a:xfrm>
            <a:off x="9713428" y="6866851"/>
            <a:ext cx="2550690" cy="537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9497CC4-0918-BD3C-301D-EB0901832765}"/>
              </a:ext>
            </a:extLst>
          </p:cNvPr>
          <p:cNvSpPr/>
          <p:nvPr userDrawn="1"/>
        </p:nvSpPr>
        <p:spPr>
          <a:xfrm>
            <a:off x="-57151" y="6434851"/>
            <a:ext cx="9911662" cy="432000"/>
          </a:xfrm>
          <a:custGeom>
            <a:avLst/>
            <a:gdLst>
              <a:gd name="connsiteX0" fmla="*/ 0 w 9780102"/>
              <a:gd name="connsiteY0" fmla="*/ 0 h 432000"/>
              <a:gd name="connsiteX1" fmla="*/ 9780102 w 9780102"/>
              <a:gd name="connsiteY1" fmla="*/ 0 h 432000"/>
              <a:gd name="connsiteX2" fmla="*/ 9780102 w 9780102"/>
              <a:gd name="connsiteY2" fmla="*/ 432000 h 432000"/>
              <a:gd name="connsiteX3" fmla="*/ 0 w 9780102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C888CAB-BEA5-7B5D-70AD-4484676D82C3}"/>
              </a:ext>
            </a:extLst>
          </p:cNvPr>
          <p:cNvSpPr/>
          <p:nvPr userDrawn="1"/>
        </p:nvSpPr>
        <p:spPr>
          <a:xfrm>
            <a:off x="-66676" y="6866851"/>
            <a:ext cx="9921187" cy="48299"/>
          </a:xfrm>
          <a:prstGeom prst="rect">
            <a:avLst/>
          </a:prstGeom>
          <a:solidFill>
            <a:srgbClr val="EF4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16" name="Picture 1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FBA223D9-D002-3AC5-3746-0CAF95E0EE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97208" y="6448859"/>
            <a:ext cx="1282551" cy="427517"/>
          </a:xfrm>
          <a:prstGeom prst="rect">
            <a:avLst/>
          </a:prstGeom>
        </p:spPr>
      </p:pic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743717C-38CA-BA02-BE08-A64D07A2C20B}"/>
              </a:ext>
            </a:extLst>
          </p:cNvPr>
          <p:cNvSpPr txBox="1">
            <a:spLocks/>
          </p:cNvSpPr>
          <p:nvPr userDrawn="1"/>
        </p:nvSpPr>
        <p:spPr>
          <a:xfrm>
            <a:off x="11822456" y="6440300"/>
            <a:ext cx="432000" cy="436076"/>
          </a:xfrm>
          <a:prstGeom prst="rect">
            <a:avLst/>
          </a:prstGeom>
          <a:solidFill>
            <a:srgbClr val="EF4333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1541FD7-4ABB-4D25-2994-7F9569677EC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147989" y="6662124"/>
            <a:ext cx="396302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ctr" defTabSz="8710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Lato Light" panose="020F0302020204030203" pitchFamily="34" charset="0"/>
              </a:rPr>
              <a:t>©2023 European Vending &amp; Coffee Service Association.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40010756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67">
          <p15:clr>
            <a:srgbClr val="FBAE40"/>
          </p15:clr>
        </p15:guide>
        <p15:guide id="2" pos="3243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wo Content - Consum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667095"/>
            <a:ext cx="6300000" cy="4568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>
                <a:latin typeface="Open Sans"/>
              </a:defRPr>
            </a:lvl1pPr>
          </a:lstStyle>
          <a:p>
            <a:endParaRPr lang="en-GB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37169" y="308247"/>
            <a:ext cx="478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Open Sans"/>
              </a:defRPr>
            </a:lvl1pPr>
          </a:lstStyle>
          <a:p>
            <a:fld id="{7FA25857-3FB9-4C4D-80D7-646192118A0D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FA27C3A6-826C-4FA6-819B-DAE7DD1011B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11999" y="1667095"/>
            <a:ext cx="5580000" cy="18864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sz="1400">
                <a:latin typeface="Open Sans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890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wo Content - Consum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667095"/>
            <a:ext cx="6300000" cy="4568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>
                <a:latin typeface="Open Sans"/>
              </a:defRPr>
            </a:lvl1pPr>
          </a:lstStyle>
          <a:p>
            <a:endParaRPr lang="en-GB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37169" y="308247"/>
            <a:ext cx="478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Open Sans"/>
              </a:defRPr>
            </a:lvl1pPr>
          </a:lstStyle>
          <a:p>
            <a:fld id="{7FA25857-3FB9-4C4D-80D7-646192118A0D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FA27C3A6-826C-4FA6-819B-DAE7DD1011B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11999" y="1667095"/>
            <a:ext cx="5580000" cy="1944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sz="1400">
                <a:latin typeface="Open Sans"/>
              </a:defRPr>
            </a:lvl1pPr>
          </a:lstStyle>
          <a:p>
            <a:endParaRPr lang="en-GB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19F21A20-3B1C-47E2-A2BF-469177074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5999" y="4629751"/>
            <a:ext cx="5616000" cy="1980000"/>
          </a:xfrm>
        </p:spPr>
        <p:txBody>
          <a:bodyPr>
            <a:normAutofit/>
          </a:bodyPr>
          <a:lstStyle>
            <a:lvl1pPr>
              <a:defRPr sz="1600" b="0">
                <a:latin typeface="+mn-lt"/>
              </a:defRPr>
            </a:lvl1pPr>
            <a:lvl2pPr>
              <a:spcBef>
                <a:spcPts val="0"/>
              </a:spcBef>
              <a:defRPr sz="14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100">
                <a:latin typeface="+mn-lt"/>
              </a:defRPr>
            </a:lvl4pPr>
            <a:lvl5pPr>
              <a:defRPr sz="11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4471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667095"/>
            <a:ext cx="6300000" cy="4568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>
                <a:latin typeface="Open Sans"/>
              </a:defRPr>
            </a:lvl1pPr>
          </a:lstStyle>
          <a:p>
            <a:endParaRPr lang="en-GB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37169" y="308247"/>
            <a:ext cx="478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Open Sans"/>
              </a:defRPr>
            </a:lvl1pPr>
          </a:lstStyle>
          <a:p>
            <a:fld id="{7FA25857-3FB9-4C4D-80D7-646192118A0D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FA27C3A6-826C-4FA6-819B-DAE7DD1011B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11999" y="1667095"/>
            <a:ext cx="5580000" cy="16632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sz="1400">
                <a:latin typeface="Open Sans"/>
              </a:defRPr>
            </a:lvl1pPr>
          </a:lstStyle>
          <a:p>
            <a:endParaRPr lang="en-GB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D68860C5-C059-4E6E-9F7D-5071144637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5999" y="4629751"/>
            <a:ext cx="5616000" cy="1980000"/>
          </a:xfrm>
        </p:spPr>
        <p:txBody>
          <a:bodyPr>
            <a:normAutofit/>
          </a:bodyPr>
          <a:lstStyle>
            <a:lvl1pPr>
              <a:defRPr sz="1600" b="0">
                <a:latin typeface="+mn-lt"/>
              </a:defRPr>
            </a:lvl1pPr>
            <a:lvl2pPr>
              <a:spcBef>
                <a:spcPts val="0"/>
              </a:spcBef>
              <a:defRPr sz="14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100">
                <a:latin typeface="+mn-lt"/>
              </a:defRPr>
            </a:lvl4pPr>
            <a:lvl5pPr>
              <a:defRPr sz="11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2453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wo Content - Std table + commentar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667095"/>
            <a:ext cx="6300000" cy="4568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>
                <a:latin typeface="Open Sans"/>
              </a:defRPr>
            </a:lvl1pPr>
          </a:lstStyle>
          <a:p>
            <a:endParaRPr lang="en-GB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37169" y="308247"/>
            <a:ext cx="478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Open Sans"/>
              </a:defRPr>
            </a:lvl1pPr>
          </a:lstStyle>
          <a:p>
            <a:fld id="{7FA25857-3FB9-4C4D-80D7-646192118A0D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FA27C3A6-826C-4FA6-819B-DAE7DD1011B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47999" y="1667095"/>
            <a:ext cx="5544000" cy="1756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sz="1400">
                <a:latin typeface="Open Sans"/>
              </a:defRPr>
            </a:lvl1pPr>
          </a:lstStyle>
          <a:p>
            <a:endParaRPr lang="en-GB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D68860C5-C059-4E6E-9F7D-5071144637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5999" y="3767345"/>
            <a:ext cx="5616000" cy="2842406"/>
          </a:xfrm>
        </p:spPr>
        <p:txBody>
          <a:bodyPr>
            <a:normAutofit/>
          </a:bodyPr>
          <a:lstStyle>
            <a:lvl1pPr>
              <a:defRPr sz="1800" b="0">
                <a:latin typeface="+mn-lt"/>
              </a:defRPr>
            </a:lvl1pPr>
            <a:lvl2pPr>
              <a:spcBef>
                <a:spcPts val="0"/>
              </a:spcBef>
              <a:defRPr sz="16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0245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wo Content - Overall mc b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667095"/>
            <a:ext cx="6300000" cy="4568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>
                <a:latin typeface="Open Sans"/>
              </a:defRPr>
            </a:lvl1pPr>
          </a:lstStyle>
          <a:p>
            <a:endParaRPr lang="en-GB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37169" y="308247"/>
            <a:ext cx="478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Open Sans"/>
              </a:defRPr>
            </a:lvl1pPr>
          </a:lstStyle>
          <a:p>
            <a:fld id="{7FA25857-3FB9-4C4D-80D7-646192118A0D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FA27C3A6-826C-4FA6-819B-DAE7DD1011B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11999" y="1667095"/>
            <a:ext cx="5580000" cy="2988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sz="1400">
                <a:latin typeface="Open Sans"/>
              </a:defRPr>
            </a:lvl1pPr>
          </a:lstStyle>
          <a:p>
            <a:endParaRPr lang="en-GB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D68860C5-C059-4E6E-9F7D-5071144637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5999" y="4733925"/>
            <a:ext cx="5616000" cy="1875826"/>
          </a:xfrm>
        </p:spPr>
        <p:txBody>
          <a:bodyPr>
            <a:normAutofit/>
          </a:bodyPr>
          <a:lstStyle>
            <a:lvl1pPr>
              <a:defRPr sz="1600" b="0">
                <a:latin typeface="+mn-lt"/>
              </a:defRPr>
            </a:lvl1pPr>
            <a:lvl2pPr>
              <a:spcBef>
                <a:spcPts val="0"/>
              </a:spcBef>
              <a:defRPr sz="14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100">
                <a:latin typeface="+mn-lt"/>
              </a:defRPr>
            </a:lvl4pPr>
            <a:lvl5pPr>
              <a:defRPr sz="11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635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8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667095"/>
            <a:ext cx="6300000" cy="4568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>
                <a:latin typeface="Open Sans"/>
              </a:defRPr>
            </a:lvl1pPr>
          </a:lstStyle>
          <a:p>
            <a:endParaRPr lang="en-GB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37169" y="308247"/>
            <a:ext cx="478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Open Sans"/>
              </a:defRPr>
            </a:lvl1pPr>
          </a:lstStyle>
          <a:p>
            <a:fld id="{7FA25857-3FB9-4C4D-80D7-646192118A0D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FA27C3A6-826C-4FA6-819B-DAE7DD1011B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11999" y="1667095"/>
            <a:ext cx="5580000" cy="18864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sz="1400">
                <a:latin typeface="Open Sans"/>
              </a:defRPr>
            </a:lvl1pPr>
          </a:lstStyle>
          <a:p>
            <a:endParaRPr lang="en-GB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D68860C5-C059-4E6E-9F7D-5071144637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5999" y="4629751"/>
            <a:ext cx="5616000" cy="1980000"/>
          </a:xfrm>
        </p:spPr>
        <p:txBody>
          <a:bodyPr>
            <a:normAutofit/>
          </a:bodyPr>
          <a:lstStyle>
            <a:lvl1pPr>
              <a:defRPr sz="1600" b="0">
                <a:latin typeface="+mn-lt"/>
              </a:defRPr>
            </a:lvl1pPr>
            <a:lvl2pPr>
              <a:spcBef>
                <a:spcPts val="0"/>
              </a:spcBef>
              <a:defRPr sz="14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100">
                <a:latin typeface="+mn-lt"/>
              </a:defRPr>
            </a:lvl4pPr>
            <a:lvl5pPr>
              <a:defRPr sz="11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9089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8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wo Content - Vends and Reven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667095"/>
            <a:ext cx="6300000" cy="4568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>
                <a:latin typeface="Open Sans"/>
              </a:defRPr>
            </a:lvl1pPr>
          </a:lstStyle>
          <a:p>
            <a:endParaRPr lang="en-GB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37169" y="308247"/>
            <a:ext cx="478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Open Sans"/>
              </a:defRPr>
            </a:lvl1pPr>
          </a:lstStyle>
          <a:p>
            <a:fld id="{7FA25857-3FB9-4C4D-80D7-646192118A0D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FA27C3A6-826C-4FA6-819B-DAE7DD1011B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11999" y="1667095"/>
            <a:ext cx="5580000" cy="2052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sz="1400">
                <a:latin typeface="Open Sans"/>
              </a:defRPr>
            </a:lvl1pPr>
          </a:lstStyle>
          <a:p>
            <a:endParaRPr lang="en-GB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D68860C5-C059-4E6E-9F7D-5071144637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5999" y="4629751"/>
            <a:ext cx="5616000" cy="1980000"/>
          </a:xfrm>
        </p:spPr>
        <p:txBody>
          <a:bodyPr>
            <a:normAutofit/>
          </a:bodyPr>
          <a:lstStyle>
            <a:lvl1pPr>
              <a:defRPr sz="1600" b="0">
                <a:latin typeface="+mn-lt"/>
              </a:defRPr>
            </a:lvl1pPr>
            <a:lvl2pPr>
              <a:spcBef>
                <a:spcPts val="0"/>
              </a:spcBef>
              <a:defRPr sz="14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100">
                <a:latin typeface="+mn-lt"/>
              </a:defRPr>
            </a:lvl4pPr>
            <a:lvl5pPr>
              <a:defRPr sz="11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204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wo Content - Pric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667095"/>
            <a:ext cx="6300000" cy="4568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>
                <a:latin typeface="Open Sans"/>
              </a:defRPr>
            </a:lvl1pPr>
          </a:lstStyle>
          <a:p>
            <a:endParaRPr lang="en-GB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37169" y="308247"/>
            <a:ext cx="478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Open Sans"/>
              </a:defRPr>
            </a:lvl1pPr>
          </a:lstStyle>
          <a:p>
            <a:fld id="{7FA25857-3FB9-4C4D-80D7-646192118A0D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FA27C3A6-826C-4FA6-819B-DAE7DD1011B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11999" y="1667095"/>
            <a:ext cx="5580000" cy="2196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sz="1400">
                <a:latin typeface="Open Sans"/>
              </a:defRPr>
            </a:lvl1pPr>
          </a:lstStyle>
          <a:p>
            <a:endParaRPr lang="en-GB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D68860C5-C059-4E6E-9F7D-5071144637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5999" y="4629751"/>
            <a:ext cx="5616000" cy="1980000"/>
          </a:xfrm>
        </p:spPr>
        <p:txBody>
          <a:bodyPr>
            <a:normAutofit/>
          </a:bodyPr>
          <a:lstStyle>
            <a:lvl1pPr>
              <a:defRPr sz="1600" b="0">
                <a:latin typeface="+mn-lt"/>
              </a:defRPr>
            </a:lvl1pPr>
            <a:lvl2pPr>
              <a:spcBef>
                <a:spcPts val="0"/>
              </a:spcBef>
              <a:defRPr sz="14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100">
                <a:latin typeface="+mn-lt"/>
              </a:defRPr>
            </a:lvl4pPr>
            <a:lvl5pPr>
              <a:defRPr sz="11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457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261" y="1325026"/>
            <a:ext cx="5839926" cy="52811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9309" y="1325026"/>
            <a:ext cx="5839926" cy="52811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37169" y="308247"/>
            <a:ext cx="478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Open Sans"/>
              </a:defRPr>
            </a:lvl1pPr>
          </a:lstStyle>
          <a:p>
            <a:fld id="{7FA25857-3FB9-4C4D-80D7-646192118A0D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0429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365127"/>
            <a:ext cx="12191999" cy="8162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532" y="1270672"/>
            <a:ext cx="5839926" cy="411519"/>
          </a:xfrm>
        </p:spPr>
        <p:txBody>
          <a:bodyPr anchor="ctr">
            <a:normAutofit/>
          </a:bodyPr>
          <a:lstStyle>
            <a:lvl1pPr marL="0" indent="0">
              <a:buNone/>
              <a:defRPr sz="1905" b="1">
                <a:solidFill>
                  <a:srgbClr val="800000"/>
                </a:solidFill>
              </a:defRPr>
            </a:lvl1pPr>
            <a:lvl2pPr marL="457218" indent="0">
              <a:buNone/>
              <a:defRPr sz="2000" b="1"/>
            </a:lvl2pPr>
            <a:lvl3pPr marL="914436" indent="0">
              <a:buNone/>
              <a:defRPr sz="1800" b="1"/>
            </a:lvl3pPr>
            <a:lvl4pPr marL="1371654" indent="0">
              <a:buNone/>
              <a:defRPr sz="1600" b="1"/>
            </a:lvl4pPr>
            <a:lvl5pPr marL="1828872" indent="0">
              <a:buNone/>
              <a:defRPr sz="1600" b="1"/>
            </a:lvl5pPr>
            <a:lvl6pPr marL="2286090" indent="0">
              <a:buNone/>
              <a:defRPr sz="1600" b="1"/>
            </a:lvl6pPr>
            <a:lvl7pPr marL="2743308" indent="0">
              <a:buNone/>
              <a:defRPr sz="1600" b="1"/>
            </a:lvl7pPr>
            <a:lvl8pPr marL="3200526" indent="0">
              <a:buNone/>
              <a:defRPr sz="1600" b="1"/>
            </a:lvl8pPr>
            <a:lvl9pPr marL="365774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5532" y="1764189"/>
            <a:ext cx="5839926" cy="48353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1760" y="1270672"/>
            <a:ext cx="5839926" cy="411519"/>
          </a:xfrm>
        </p:spPr>
        <p:txBody>
          <a:bodyPr anchor="ctr">
            <a:normAutofit/>
          </a:bodyPr>
          <a:lstStyle>
            <a:lvl1pPr marL="0" indent="0">
              <a:buNone/>
              <a:defRPr sz="1905" b="1">
                <a:solidFill>
                  <a:srgbClr val="800000"/>
                </a:solidFill>
              </a:defRPr>
            </a:lvl1pPr>
            <a:lvl2pPr marL="457218" indent="0">
              <a:buNone/>
              <a:defRPr sz="2000" b="1"/>
            </a:lvl2pPr>
            <a:lvl3pPr marL="914436" indent="0">
              <a:buNone/>
              <a:defRPr sz="1800" b="1"/>
            </a:lvl3pPr>
            <a:lvl4pPr marL="1371654" indent="0">
              <a:buNone/>
              <a:defRPr sz="1600" b="1"/>
            </a:lvl4pPr>
            <a:lvl5pPr marL="1828872" indent="0">
              <a:buNone/>
              <a:defRPr sz="1600" b="1"/>
            </a:lvl5pPr>
            <a:lvl6pPr marL="2286090" indent="0">
              <a:buNone/>
              <a:defRPr sz="1600" b="1"/>
            </a:lvl6pPr>
            <a:lvl7pPr marL="2743308" indent="0">
              <a:buNone/>
              <a:defRPr sz="1600" b="1"/>
            </a:lvl7pPr>
            <a:lvl8pPr marL="3200526" indent="0">
              <a:buNone/>
              <a:defRPr sz="1600" b="1"/>
            </a:lvl8pPr>
            <a:lvl9pPr marL="365774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1760" y="1764189"/>
            <a:ext cx="5839926" cy="4835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637169" y="308247"/>
            <a:ext cx="478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Open Sans"/>
              </a:defRPr>
            </a:lvl1pPr>
          </a:lstStyle>
          <a:p>
            <a:fld id="{7FA25857-3FB9-4C4D-80D7-646192118A0D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777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72000" bIns="0">
            <a:normAutofit/>
          </a:bodyPr>
          <a:lstStyle>
            <a:lvl1pPr>
              <a:spcBef>
                <a:spcPts val="857"/>
              </a:spcBef>
              <a:defRPr sz="1800" b="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5400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37169" y="308247"/>
            <a:ext cx="478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Open Sans"/>
              </a:defRPr>
            </a:lvl1pPr>
          </a:lstStyle>
          <a:p>
            <a:fld id="{7FA25857-3FB9-4C4D-80D7-646192118A0D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3598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  <p:extLst>
    <p:ext uri="{DCECCB84-F9BA-43D5-87BE-67443E8EF086}">
      <p15:sldGuideLst xmlns:p15="http://schemas.microsoft.com/office/powerpoint/2012/main">
        <p15:guide id="1" orient="horz" pos="2267">
          <p15:clr>
            <a:srgbClr val="FBAE40"/>
          </p15:clr>
        </p15:guide>
        <p15:guide id="2" pos="3243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9333" y="143933"/>
            <a:ext cx="9135534" cy="127271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37169" y="308247"/>
            <a:ext cx="478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Open Sans"/>
              </a:defRPr>
            </a:lvl1pPr>
          </a:lstStyle>
          <a:p>
            <a:fld id="{7FA25857-3FB9-4C4D-80D7-646192118A0D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988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37169" y="308247"/>
            <a:ext cx="478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Open Sans"/>
              </a:defRPr>
            </a:lvl1pPr>
          </a:lstStyle>
          <a:p>
            <a:fld id="{7FA25857-3FB9-4C4D-80D7-646192118A0D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9516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1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18" indent="0">
              <a:buNone/>
              <a:defRPr sz="1400"/>
            </a:lvl2pPr>
            <a:lvl3pPr marL="914436" indent="0">
              <a:buNone/>
              <a:defRPr sz="1200"/>
            </a:lvl3pPr>
            <a:lvl4pPr marL="1371654" indent="0">
              <a:buNone/>
              <a:defRPr sz="1000"/>
            </a:lvl4pPr>
            <a:lvl5pPr marL="1828872" indent="0">
              <a:buNone/>
              <a:defRPr sz="1000"/>
            </a:lvl5pPr>
            <a:lvl6pPr marL="2286090" indent="0">
              <a:buNone/>
              <a:defRPr sz="1000"/>
            </a:lvl6pPr>
            <a:lvl7pPr marL="2743308" indent="0">
              <a:buNone/>
              <a:defRPr sz="1000"/>
            </a:lvl7pPr>
            <a:lvl8pPr marL="3200526" indent="0">
              <a:buNone/>
              <a:defRPr sz="1000"/>
            </a:lvl8pPr>
            <a:lvl9pPr marL="365774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37169" y="308247"/>
            <a:ext cx="478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Open Sans"/>
              </a:defRPr>
            </a:lvl1pPr>
          </a:lstStyle>
          <a:p>
            <a:fld id="{7FA25857-3FB9-4C4D-80D7-646192118A0D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1872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18" indent="0">
              <a:buNone/>
              <a:defRPr sz="2800"/>
            </a:lvl2pPr>
            <a:lvl3pPr marL="914436" indent="0">
              <a:buNone/>
              <a:defRPr sz="2401"/>
            </a:lvl3pPr>
            <a:lvl4pPr marL="1371654" indent="0">
              <a:buNone/>
              <a:defRPr sz="2000"/>
            </a:lvl4pPr>
            <a:lvl5pPr marL="1828872" indent="0">
              <a:buNone/>
              <a:defRPr sz="2000"/>
            </a:lvl5pPr>
            <a:lvl6pPr marL="2286090" indent="0">
              <a:buNone/>
              <a:defRPr sz="2000"/>
            </a:lvl6pPr>
            <a:lvl7pPr marL="2743308" indent="0">
              <a:buNone/>
              <a:defRPr sz="2000"/>
            </a:lvl7pPr>
            <a:lvl8pPr marL="3200526" indent="0">
              <a:buNone/>
              <a:defRPr sz="2000"/>
            </a:lvl8pPr>
            <a:lvl9pPr marL="3657744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18" indent="0">
              <a:buNone/>
              <a:defRPr sz="1400"/>
            </a:lvl2pPr>
            <a:lvl3pPr marL="914436" indent="0">
              <a:buNone/>
              <a:defRPr sz="1200"/>
            </a:lvl3pPr>
            <a:lvl4pPr marL="1371654" indent="0">
              <a:buNone/>
              <a:defRPr sz="1000"/>
            </a:lvl4pPr>
            <a:lvl5pPr marL="1828872" indent="0">
              <a:buNone/>
              <a:defRPr sz="1000"/>
            </a:lvl5pPr>
            <a:lvl6pPr marL="2286090" indent="0">
              <a:buNone/>
              <a:defRPr sz="1000"/>
            </a:lvl6pPr>
            <a:lvl7pPr marL="2743308" indent="0">
              <a:buNone/>
              <a:defRPr sz="1000"/>
            </a:lvl7pPr>
            <a:lvl8pPr marL="3200526" indent="0">
              <a:buNone/>
              <a:defRPr sz="1000"/>
            </a:lvl8pPr>
            <a:lvl9pPr marL="365774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37169" y="308247"/>
            <a:ext cx="478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Open Sans"/>
              </a:defRPr>
            </a:lvl1pPr>
          </a:lstStyle>
          <a:p>
            <a:fld id="{7FA25857-3FB9-4C4D-80D7-646192118A0D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141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37169" y="308247"/>
            <a:ext cx="478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Open Sans"/>
              </a:defRPr>
            </a:lvl1pPr>
          </a:lstStyle>
          <a:p>
            <a:fld id="{7FA25857-3FB9-4C4D-80D7-646192118A0D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6021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37169" y="308247"/>
            <a:ext cx="478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Open Sans"/>
              </a:defRPr>
            </a:lvl1pPr>
          </a:lstStyle>
          <a:p>
            <a:fld id="{7FA25857-3FB9-4C4D-80D7-646192118A0D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909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249694"/>
            <a:ext cx="10363200" cy="712165"/>
          </a:xfrm>
        </p:spPr>
        <p:txBody>
          <a:bodyPr anchor="ctr">
            <a:normAutofit/>
          </a:bodyPr>
          <a:lstStyle>
            <a:lvl1pPr algn="ctr">
              <a:defRPr sz="320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nl-BE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637169" y="308247"/>
            <a:ext cx="478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Open Sans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A25857-3FB9-4C4D-80D7-646192118A0D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760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9332" y="1659466"/>
            <a:ext cx="9287198" cy="4898127"/>
          </a:xfrm>
        </p:spPr>
        <p:txBody>
          <a:bodyPr lIns="72000" bIns="0">
            <a:normAutofit/>
          </a:bodyPr>
          <a:lstStyle>
            <a:lvl1pPr>
              <a:spcBef>
                <a:spcPts val="857"/>
              </a:spcBef>
              <a:defRPr sz="1800" b="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5400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37169" y="308247"/>
            <a:ext cx="478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Open Sans"/>
              </a:defRPr>
            </a:lvl1pPr>
          </a:lstStyle>
          <a:p>
            <a:fld id="{7FA25857-3FB9-4C4D-80D7-646192118A0D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361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  <p:extLst>
    <p:ext uri="{DCECCB84-F9BA-43D5-87BE-67443E8EF086}">
      <p15:sldGuideLst xmlns:p15="http://schemas.microsoft.com/office/powerpoint/2012/main">
        <p15:guide id="1" orient="horz" pos="2267">
          <p15:clr>
            <a:srgbClr val="FBAE40"/>
          </p15:clr>
        </p15:guide>
        <p15:guide id="2" pos="3243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015" y="1659466"/>
            <a:ext cx="11980985" cy="4898127"/>
          </a:xfrm>
        </p:spPr>
        <p:txBody>
          <a:bodyPr lIns="72000" bIns="0">
            <a:normAutofit/>
          </a:bodyPr>
          <a:lstStyle>
            <a:lvl1pPr>
              <a:spcBef>
                <a:spcPts val="857"/>
              </a:spcBef>
              <a:defRPr sz="1800" b="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5400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37169" y="308247"/>
            <a:ext cx="478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Open Sans"/>
              </a:defRPr>
            </a:lvl1pPr>
          </a:lstStyle>
          <a:p>
            <a:fld id="{7FA25857-3FB9-4C4D-80D7-646192118A0D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607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  <p:extLst>
    <p:ext uri="{DCECCB84-F9BA-43D5-87BE-67443E8EF086}">
      <p15:sldGuideLst xmlns:p15="http://schemas.microsoft.com/office/powerpoint/2012/main">
        <p15:guide id="1" orient="horz" pos="2267">
          <p15:clr>
            <a:srgbClr val="FBAE40"/>
          </p15:clr>
        </p15:guide>
        <p15:guide id="2" pos="3243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009" y="1664062"/>
            <a:ext cx="5661991" cy="4431846"/>
          </a:xfrm>
        </p:spPr>
        <p:txBody>
          <a:bodyPr/>
          <a:lstStyle>
            <a:lvl1pPr>
              <a:defRPr b="0">
                <a:latin typeface="+mn-lt"/>
              </a:defRPr>
            </a:lvl1pPr>
            <a:lvl2pPr>
              <a:spcBef>
                <a:spcPts val="0"/>
              </a:spcBef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664062"/>
            <a:ext cx="6300000" cy="4568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>
                <a:latin typeface="Open Sans"/>
              </a:defRPr>
            </a:lvl1pPr>
          </a:lstStyle>
          <a:p>
            <a:endParaRPr lang="en-GB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37169" y="308247"/>
            <a:ext cx="478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Open Sans"/>
              </a:defRPr>
            </a:lvl1pPr>
          </a:lstStyle>
          <a:p>
            <a:fld id="{7FA25857-3FB9-4C4D-80D7-646192118A0D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76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667095"/>
            <a:ext cx="6300000" cy="4568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>
                <a:latin typeface="Open Sans"/>
              </a:defRPr>
            </a:lvl1pPr>
          </a:lstStyle>
          <a:p>
            <a:endParaRPr lang="en-GB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37169" y="308247"/>
            <a:ext cx="478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Open Sans"/>
              </a:defRPr>
            </a:lvl1pPr>
          </a:lstStyle>
          <a:p>
            <a:fld id="{7FA25857-3FB9-4C4D-80D7-646192118A0D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D5F9A620-BC17-4F6E-8ED0-BE27142210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5999" y="4629751"/>
            <a:ext cx="5616000" cy="1980000"/>
          </a:xfrm>
        </p:spPr>
        <p:txBody>
          <a:bodyPr/>
          <a:lstStyle>
            <a:lvl1pPr>
              <a:defRPr b="0">
                <a:latin typeface="+mn-lt"/>
              </a:defRPr>
            </a:lvl1pPr>
            <a:lvl2pPr>
              <a:spcBef>
                <a:spcPts val="0"/>
              </a:spcBef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403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667095"/>
            <a:ext cx="6300000" cy="4568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>
                <a:latin typeface="Open Sans"/>
              </a:defRPr>
            </a:lvl1pPr>
          </a:lstStyle>
          <a:p>
            <a:endParaRPr lang="en-GB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37169" y="308247"/>
            <a:ext cx="478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Open Sans"/>
              </a:defRPr>
            </a:lvl1pPr>
          </a:lstStyle>
          <a:p>
            <a:fld id="{7FA25857-3FB9-4C4D-80D7-646192118A0D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843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589726"/>
            <a:ext cx="6300000" cy="4568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>
                <a:latin typeface="Open Sans"/>
              </a:defRPr>
            </a:lvl1pPr>
          </a:lstStyle>
          <a:p>
            <a:endParaRPr lang="en-GB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37169" y="308247"/>
            <a:ext cx="478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Open Sans"/>
              </a:defRPr>
            </a:lvl1pPr>
          </a:lstStyle>
          <a:p>
            <a:fld id="{7FA25857-3FB9-4C4D-80D7-646192118A0D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892000" y="1589726"/>
            <a:ext cx="6300000" cy="4568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>
                <a:latin typeface="Open Sans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151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7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 - standar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667095"/>
            <a:ext cx="6300000" cy="4568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>
                <a:latin typeface="Open Sans"/>
              </a:defRPr>
            </a:lvl1pPr>
          </a:lstStyle>
          <a:p>
            <a:endParaRPr lang="en-GB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37169" y="308247"/>
            <a:ext cx="478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Open Sans"/>
              </a:defRPr>
            </a:lvl1pPr>
          </a:lstStyle>
          <a:p>
            <a:fld id="{7FA25857-3FB9-4C4D-80D7-646192118A0D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FA27C3A6-826C-4FA6-819B-DAE7DD1011B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35149" y="1667095"/>
            <a:ext cx="5544000" cy="1756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sz="1400">
                <a:latin typeface="Open Sans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1799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8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75568" y="199304"/>
            <a:ext cx="9416431" cy="1217941"/>
          </a:xfrm>
          <a:prstGeom prst="rect">
            <a:avLst/>
          </a:prstGeom>
        </p:spPr>
        <p:txBody>
          <a:bodyPr vert="horz" lIns="3600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417" y="1659466"/>
            <a:ext cx="11738113" cy="4898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0839066-1766-25BB-9185-F7CAEBEC8A27}"/>
              </a:ext>
            </a:extLst>
          </p:cNvPr>
          <p:cNvSpPr/>
          <p:nvPr userDrawn="1"/>
        </p:nvSpPr>
        <p:spPr>
          <a:xfrm>
            <a:off x="9780101" y="6437125"/>
            <a:ext cx="1979897" cy="431994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C504B12-9749-C1E6-A2D1-255023BA9CE5}"/>
              </a:ext>
            </a:extLst>
          </p:cNvPr>
          <p:cNvSpPr/>
          <p:nvPr userDrawn="1"/>
        </p:nvSpPr>
        <p:spPr>
          <a:xfrm>
            <a:off x="-1" y="6437123"/>
            <a:ext cx="9780099" cy="432000"/>
          </a:xfrm>
          <a:custGeom>
            <a:avLst/>
            <a:gdLst>
              <a:gd name="connsiteX0" fmla="*/ 0 w 9780102"/>
              <a:gd name="connsiteY0" fmla="*/ 0 h 432000"/>
              <a:gd name="connsiteX1" fmla="*/ 9780102 w 9780102"/>
              <a:gd name="connsiteY1" fmla="*/ 0 h 432000"/>
              <a:gd name="connsiteX2" fmla="*/ 9780102 w 9780102"/>
              <a:gd name="connsiteY2" fmla="*/ 432000 h 432000"/>
              <a:gd name="connsiteX3" fmla="*/ 0 w 9780102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B571F8CE-7899-1AD0-0C49-C6C4BA967D49}"/>
              </a:ext>
            </a:extLst>
          </p:cNvPr>
          <p:cNvSpPr txBox="1">
            <a:spLocks/>
          </p:cNvSpPr>
          <p:nvPr userDrawn="1"/>
        </p:nvSpPr>
        <p:spPr>
          <a:xfrm>
            <a:off x="11760000" y="6437125"/>
            <a:ext cx="432000" cy="431994"/>
          </a:xfrm>
          <a:prstGeom prst="rect">
            <a:avLst/>
          </a:prstGeom>
          <a:solidFill>
            <a:srgbClr val="EF4333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B51A1E-902D-48AF-9020-955120F399B6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22" name="Picture 2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31F5531-5724-1007-BE18-205355555365}"/>
              </a:ext>
            </a:extLst>
          </p:cNvPr>
          <p:cNvPicPr>
            <a:picLocks noChangeAspect="1"/>
          </p:cNvPicPr>
          <p:nvPr userDrawn="1"/>
        </p:nvPicPr>
        <p:blipFill>
          <a:blip r:embed="rId28"/>
          <a:stretch>
            <a:fillRect/>
          </a:stretch>
        </p:blipFill>
        <p:spPr>
          <a:xfrm>
            <a:off x="10090729" y="6437841"/>
            <a:ext cx="1372836" cy="457612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F51157AD-CFF1-E1D7-FD70-C97D0F5D513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99005" y="6662124"/>
            <a:ext cx="396302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ctr" defTabSz="8710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Lato Light" panose="020F0302020204030203" pitchFamily="34" charset="0"/>
              </a:rPr>
              <a:t>©2023 European Vending &amp; Coffee Service Association. All rights reserved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99EEB10F-539A-3AAA-2217-D83A7D6497FD}"/>
              </a:ext>
            </a:extLst>
          </p:cNvPr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>
            <a:off x="100692" y="6547939"/>
            <a:ext cx="315450" cy="210365"/>
          </a:xfrm>
          <a:prstGeom prst="rect">
            <a:avLst/>
          </a:prstGeom>
          <a:ln w="3175">
            <a:noFill/>
          </a:ln>
        </p:spPr>
      </p:pic>
    </p:spTree>
    <p:extLst>
      <p:ext uri="{BB962C8B-B14F-4D97-AF65-F5344CB8AC3E}">
        <p14:creationId xmlns:p14="http://schemas.microsoft.com/office/powerpoint/2010/main" val="1886183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25" r:id="rId3"/>
    <p:sldLayoutId id="2147483758" r:id="rId4"/>
    <p:sldLayoutId id="2147483714" r:id="rId5"/>
    <p:sldLayoutId id="2147483747" r:id="rId6"/>
    <p:sldLayoutId id="2147483748" r:id="rId7"/>
    <p:sldLayoutId id="2147483726" r:id="rId8"/>
    <p:sldLayoutId id="2147483749" r:id="rId9"/>
    <p:sldLayoutId id="2147483756" r:id="rId10"/>
    <p:sldLayoutId id="2147483757" r:id="rId11"/>
    <p:sldLayoutId id="2147483750" r:id="rId12"/>
    <p:sldLayoutId id="2147483752" r:id="rId13"/>
    <p:sldLayoutId id="2147483751" r:id="rId14"/>
    <p:sldLayoutId id="2147483753" r:id="rId15"/>
    <p:sldLayoutId id="2147483754" r:id="rId16"/>
    <p:sldLayoutId id="2147483755" r:id="rId17"/>
    <p:sldLayoutId id="2147483723" r:id="rId18"/>
    <p:sldLayoutId id="2147483715" r:id="rId19"/>
    <p:sldLayoutId id="2147483716" r:id="rId20"/>
    <p:sldLayoutId id="2147483717" r:id="rId21"/>
    <p:sldLayoutId id="2147483718" r:id="rId22"/>
    <p:sldLayoutId id="2147483719" r:id="rId23"/>
    <p:sldLayoutId id="2147483720" r:id="rId24"/>
    <p:sldLayoutId id="2147483721" r:id="rId25"/>
    <p:sldLayoutId id="2147483727" r:id="rId26"/>
  </p:sldLayoutIdLst>
  <p:hf hdr="0" ftr="0" dt="0"/>
  <p:txStyles>
    <p:titleStyle>
      <a:lvl1pPr algn="l" defTabSz="914436" rtl="0" eaLnBrk="1" latinLnBrk="0" hangingPunct="1">
        <a:lnSpc>
          <a:spcPct val="100000"/>
        </a:lnSpc>
        <a:spcBef>
          <a:spcPct val="0"/>
        </a:spcBef>
        <a:buNone/>
        <a:defRPr sz="2400" b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9" indent="-228609" algn="l" defTabSz="914436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1800" b="1" kern="1200">
          <a:solidFill>
            <a:srgbClr val="003399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  <a:lvl2pPr marL="514404" indent="-171468" algn="l" defTabSz="914436" rtl="0" eaLnBrk="1" latinLnBrk="0" hangingPunct="1">
        <a:lnSpc>
          <a:spcPct val="100000"/>
        </a:lnSpc>
        <a:spcBef>
          <a:spcPts val="0"/>
        </a:spcBef>
        <a:buClr>
          <a:schemeClr val="tx1">
            <a:lumMod val="65000"/>
            <a:lumOff val="35000"/>
          </a:schemeClr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2pPr>
      <a:lvl3pPr marL="857340" indent="-171468" algn="l" defTabSz="914436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3pPr>
      <a:lvl4pPr marL="1200276" indent="-171468" algn="l" defTabSz="914436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65000"/>
              <a:lumOff val="35000"/>
            </a:schemeClr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4pPr>
      <a:lvl5pPr marL="1543212" indent="-171468" algn="l" defTabSz="914436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65000"/>
              <a:lumOff val="35000"/>
            </a:schemeClr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5pPr>
      <a:lvl6pPr marL="2514699" indent="-228609" algn="l" defTabSz="9144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18" indent="-228609" algn="l" defTabSz="9144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35" indent="-228609" algn="l" defTabSz="9144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54" indent="-228609" algn="l" defTabSz="9144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8" algn="l" defTabSz="914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36" algn="l" defTabSz="914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54" algn="l" defTabSz="914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72" algn="l" defTabSz="914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90" algn="l" defTabSz="914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08" algn="l" defTabSz="914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26" algn="l" defTabSz="914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44" algn="l" defTabSz="914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chart" Target="../charts/char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17.xml"/><Relationship Id="rId5" Type="http://schemas.openxmlformats.org/officeDocument/2006/relationships/chart" Target="../charts/chart16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18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8.jpeg"/><Relationship Id="rId3" Type="http://schemas.openxmlformats.org/officeDocument/2006/relationships/hyperlink" Target="http://www.vending-europe.eu/" TargetMode="External"/><Relationship Id="rId7" Type="http://schemas.openxmlformats.org/officeDocument/2006/relationships/hyperlink" Target="https://twitter.com/VendingEurope" TargetMode="External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hyperlink" Target="https://www.youtube.com/channel/UCYSfH9o_dTOnuy6ZqvLzmnA" TargetMode="External"/><Relationship Id="rId5" Type="http://schemas.openxmlformats.org/officeDocument/2006/relationships/hyperlink" Target="https://www.linkedin.com/company/1297633/" TargetMode="External"/><Relationship Id="rId10" Type="http://schemas.openxmlformats.org/officeDocument/2006/relationships/image" Target="../media/image26.png"/><Relationship Id="rId4" Type="http://schemas.openxmlformats.org/officeDocument/2006/relationships/hyperlink" Target="mailto:vending@vending-europe.eu" TargetMode="External"/><Relationship Id="rId9" Type="http://schemas.openxmlformats.org/officeDocument/2006/relationships/hyperlink" Target="https://www.facebook.com/EuropeanVendingCoffeeServiceAssociatio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18.pn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chart" Target="../charts/chart1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1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61DA9F-538A-AE4E-9054-F8EF91CD5D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" t="19361" r="25498"/>
          <a:stretch/>
        </p:blipFill>
        <p:spPr>
          <a:xfrm>
            <a:off x="-54591" y="-1"/>
            <a:ext cx="9910971" cy="6443135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41D8CEE-84C5-2E07-821B-CC46459841AD}"/>
              </a:ext>
            </a:extLst>
          </p:cNvPr>
          <p:cNvSpPr/>
          <p:nvPr/>
        </p:nvSpPr>
        <p:spPr>
          <a:xfrm>
            <a:off x="5952730" y="4982475"/>
            <a:ext cx="6304838" cy="45719"/>
          </a:xfrm>
          <a:prstGeom prst="rect">
            <a:avLst/>
          </a:prstGeom>
          <a:solidFill>
            <a:srgbClr val="EF4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3CEF8C8-BE4F-C71A-836E-CC9303FEFD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313" y="517603"/>
            <a:ext cx="1022668" cy="31338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025CF78-E558-0208-B496-B87F2D9A964A}"/>
              </a:ext>
            </a:extLst>
          </p:cNvPr>
          <p:cNvSpPr txBox="1"/>
          <p:nvPr/>
        </p:nvSpPr>
        <p:spPr>
          <a:xfrm>
            <a:off x="10178876" y="108169"/>
            <a:ext cx="224075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In co-operation with</a:t>
            </a:r>
            <a:endParaRPr lang="fr-BE" sz="1400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44C2247-445E-5B18-A639-0D46C5F0CDE3}"/>
              </a:ext>
            </a:extLst>
          </p:cNvPr>
          <p:cNvSpPr/>
          <p:nvPr/>
        </p:nvSpPr>
        <p:spPr>
          <a:xfrm>
            <a:off x="5943204" y="3573083"/>
            <a:ext cx="6314363" cy="1409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25" name="Title 3">
            <a:extLst>
              <a:ext uri="{FF2B5EF4-FFF2-40B4-BE49-F238E27FC236}">
                <a16:creationId xmlns:a16="http://schemas.microsoft.com/office/drawing/2014/main" id="{1A2605B1-BC22-6A4D-F20C-938AD2241138}"/>
              </a:ext>
            </a:extLst>
          </p:cNvPr>
          <p:cNvSpPr txBox="1">
            <a:spLocks/>
          </p:cNvSpPr>
          <p:nvPr/>
        </p:nvSpPr>
        <p:spPr>
          <a:xfrm>
            <a:off x="6328093" y="3742779"/>
            <a:ext cx="5544584" cy="1069999"/>
          </a:xfrm>
          <a:prstGeom prst="rect">
            <a:avLst/>
          </a:prstGeom>
          <a:noFill/>
        </p:spPr>
        <p:txBody>
          <a:bodyPr vert="horz" lIns="36000" tIns="45720" rIns="91440" bIns="45720" rtlCol="0" anchor="ctr">
            <a:normAutofit fontScale="75000" lnSpcReduction="20000"/>
          </a:bodyPr>
          <a:lstStyle>
            <a:lvl1pPr algn="ctr" defTabSz="914436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600" b="1" kern="120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Der Vending-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Markt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in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Österreich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</a:endParaRPr>
          </a:p>
          <a:p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b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</a:br>
            <a:r>
              <a:rPr lang="en-US" sz="17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Published in September 2022</a:t>
            </a:r>
            <a:endParaRPr lang="en-GB" sz="1700" b="0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CA130D-2018-8171-55AF-2E6C5C37C29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77" t="66537" r="42853" b="25696"/>
          <a:stretch/>
        </p:blipFill>
        <p:spPr>
          <a:xfrm>
            <a:off x="10420551" y="1693430"/>
            <a:ext cx="1300191" cy="75011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A23C9C6-6E2D-33F3-98C7-8920ADE435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24693" y="6240666"/>
            <a:ext cx="150394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ctr" defTabSz="8710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kern="0" dirty="0">
                <a:solidFill>
                  <a:schemeClr val="bg2">
                    <a:lumMod val="50000"/>
                  </a:schemeClr>
                </a:solidFill>
                <a:latin typeface="Lato Light" panose="020F0302020204030203" pitchFamily="34" charset="0"/>
              </a:rPr>
              <a:t>Photo</a:t>
            </a:r>
            <a:r>
              <a:rPr kumimoji="0" lang="en-GB" sz="80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Lato Light" panose="020F0302020204030203" pitchFamily="34" charset="0"/>
              </a:rPr>
              <a:t>: </a:t>
            </a:r>
            <a:r>
              <a:rPr lang="en-GB" sz="800" kern="0" dirty="0">
                <a:solidFill>
                  <a:schemeClr val="bg2">
                    <a:lumMod val="50000"/>
                  </a:schemeClr>
                </a:solidFill>
                <a:latin typeface="Lato Light" panose="020F0302020204030203" pitchFamily="34" charset="0"/>
              </a:rPr>
              <a:t>Bianchi Industry</a:t>
            </a:r>
          </a:p>
        </p:txBody>
      </p:sp>
    </p:spTree>
    <p:extLst>
      <p:ext uri="{BB962C8B-B14F-4D97-AF65-F5344CB8AC3E}">
        <p14:creationId xmlns:p14="http://schemas.microsoft.com/office/powerpoint/2010/main" val="411510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>
            <a:extLst>
              <a:ext uri="{FF2B5EF4-FFF2-40B4-BE49-F238E27FC236}">
                <a16:creationId xmlns:a16="http://schemas.microsoft.com/office/drawing/2014/main" id="{5B9F44EC-96D6-6F6F-178B-500B8125A71D}"/>
              </a:ext>
            </a:extLst>
          </p:cNvPr>
          <p:cNvSpPr txBox="1"/>
          <p:nvPr/>
        </p:nvSpPr>
        <p:spPr>
          <a:xfrm>
            <a:off x="577141" y="1078729"/>
            <a:ext cx="11037717" cy="3212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18000"/>
              </a:lnSpc>
              <a:buNone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Lato Light" panose="020F03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Significant growth in all categories due to increases in the base, consumption and price. A big step back towards 2019 levels.</a:t>
            </a:r>
          </a:p>
        </p:txBody>
      </p:sp>
      <p:sp>
        <p:nvSpPr>
          <p:cNvPr id="16" name="Title 8">
            <a:extLst>
              <a:ext uri="{FF2B5EF4-FFF2-40B4-BE49-F238E27FC236}">
                <a16:creationId xmlns:a16="http://schemas.microsoft.com/office/drawing/2014/main" id="{05191A48-0E7C-02F1-35B9-6C2AEF78395D}"/>
              </a:ext>
            </a:extLst>
          </p:cNvPr>
          <p:cNvSpPr txBox="1">
            <a:spLocks/>
          </p:cNvSpPr>
          <p:nvPr/>
        </p:nvSpPr>
        <p:spPr>
          <a:xfrm>
            <a:off x="863353" y="202321"/>
            <a:ext cx="8727214" cy="540285"/>
          </a:xfrm>
          <a:prstGeom prst="rect">
            <a:avLst/>
          </a:prstGeom>
        </p:spPr>
        <p:txBody>
          <a:bodyPr vert="horz" lIns="54000" tIns="45720" rIns="91440" bIns="45720" rtlCol="0" anchor="b">
            <a:normAutofit fontScale="97500"/>
          </a:bodyPr>
          <a:lstStyle>
            <a:lvl1pPr algn="l" defTabSz="91443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</a:rPr>
              <a:t>OCS &amp; Vending Product Revenue by Category I</a:t>
            </a:r>
            <a:endParaRPr lang="en-GB" sz="2800" dirty="0">
              <a:solidFill>
                <a:schemeClr val="tx1">
                  <a:lumMod val="85000"/>
                  <a:lumOff val="15000"/>
                </a:schemeClr>
              </a:solidFill>
              <a:latin typeface="Lato" panose="020F0502020204030203" pitchFamily="34" charset="0"/>
              <a:cs typeface="Verdana" pitchFamily="34" charset="0"/>
            </a:endParaRPr>
          </a:p>
        </p:txBody>
      </p:sp>
      <p:sp>
        <p:nvSpPr>
          <p:cNvPr id="20" name="Rectangle: Rounded Corners 27678">
            <a:extLst>
              <a:ext uri="{FF2B5EF4-FFF2-40B4-BE49-F238E27FC236}">
                <a16:creationId xmlns:a16="http://schemas.microsoft.com/office/drawing/2014/main" id="{7F9DDB1A-D42A-F70C-F646-0CB64664E5A2}"/>
              </a:ext>
            </a:extLst>
          </p:cNvPr>
          <p:cNvSpPr/>
          <p:nvPr/>
        </p:nvSpPr>
        <p:spPr>
          <a:xfrm>
            <a:off x="1209964" y="1039295"/>
            <a:ext cx="9735127" cy="400110"/>
          </a:xfrm>
          <a:prstGeom prst="roundRect">
            <a:avLst/>
          </a:prstGeom>
          <a:noFill/>
          <a:ln w="127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1" name="TextBox 2">
            <a:extLst>
              <a:ext uri="{FF2B5EF4-FFF2-40B4-BE49-F238E27FC236}">
                <a16:creationId xmlns:a16="http://schemas.microsoft.com/office/drawing/2014/main" id="{6F72256A-5C10-BE87-B4FC-8F50AB2517ED}"/>
              </a:ext>
            </a:extLst>
          </p:cNvPr>
          <p:cNvSpPr txBox="1"/>
          <p:nvPr/>
        </p:nvSpPr>
        <p:spPr>
          <a:xfrm>
            <a:off x="6904310" y="1888345"/>
            <a:ext cx="39505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BE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AUSTRIA: OCS &amp; Vending Product Revenue (</a:t>
            </a:r>
            <a:r>
              <a:rPr lang="fr-BE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incl</a:t>
            </a:r>
            <a:r>
              <a:rPr lang="fr-BE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VAT) </a:t>
            </a:r>
          </a:p>
          <a:p>
            <a:pPr algn="ctr"/>
            <a:r>
              <a:rPr lang="fr-BE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Product </a:t>
            </a:r>
            <a:r>
              <a:rPr lang="fr-BE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Category</a:t>
            </a:r>
            <a:r>
              <a:rPr lang="fr-BE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as percentage (%)</a:t>
            </a:r>
          </a:p>
          <a:p>
            <a:pPr algn="ctr"/>
            <a:endParaRPr lang="fr-BE" sz="1200" b="1" dirty="0">
              <a:solidFill>
                <a:schemeClr val="tx1">
                  <a:lumMod val="75000"/>
                  <a:lumOff val="25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0815E0C-C6AA-7880-EC14-F62FCC8F9263}"/>
              </a:ext>
            </a:extLst>
          </p:cNvPr>
          <p:cNvSpPr txBox="1"/>
          <p:nvPr/>
        </p:nvSpPr>
        <p:spPr>
          <a:xfrm>
            <a:off x="561565" y="1819867"/>
            <a:ext cx="552191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lnSpc>
                <a:spcPct val="150000"/>
              </a:lnSpc>
              <a:defRPr sz="14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r>
              <a:rPr lang="fr-BE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OCS &amp; Vending Product Revenue (</a:t>
            </a:r>
            <a:r>
              <a:rPr lang="fr-BE" sz="1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incl</a:t>
            </a:r>
            <a:r>
              <a:rPr lang="fr-BE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VAT) – € millions</a:t>
            </a:r>
          </a:p>
          <a:p>
            <a:pPr algn="ctr">
              <a:lnSpc>
                <a:spcPct val="150000"/>
              </a:lnSpc>
              <a:defRPr sz="14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r>
              <a:rPr lang="en-US" sz="1200" b="1" dirty="0">
                <a:solidFill>
                  <a:schemeClr val="accent6"/>
                </a:solidFill>
                <a:latin typeface="Lato Light" panose="020F0302020204030203" pitchFamily="34" charset="0"/>
              </a:rPr>
              <a:t>+ 8.7% 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vs. 2020</a:t>
            </a:r>
            <a:endParaRPr lang="fr-BE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rtl="0">
              <a:defRPr sz="14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fr-BE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3427A5-7764-7DE4-9B6A-CA3CA59BE434}"/>
              </a:ext>
            </a:extLst>
          </p:cNvPr>
          <p:cNvSpPr txBox="1"/>
          <p:nvPr/>
        </p:nvSpPr>
        <p:spPr>
          <a:xfrm>
            <a:off x="4677290" y="6512273"/>
            <a:ext cx="5075434" cy="123111"/>
          </a:xfrm>
          <a:prstGeom prst="rect">
            <a:avLst/>
          </a:prstGeom>
          <a:noFill/>
        </p:spPr>
        <p:txBody>
          <a:bodyPr wrap="none" lIns="34293" tIns="0" rIns="34293" bIns="0" rtlCol="0">
            <a:spAutoFit/>
          </a:bodyPr>
          <a:lstStyle/>
          <a:p>
            <a:pPr algn="ctr"/>
            <a:r>
              <a:rPr lang="en-GB" sz="800" dirty="0">
                <a:solidFill>
                  <a:schemeClr val="bg2">
                    <a:lumMod val="50000"/>
                  </a:schemeClr>
                </a:solidFill>
                <a:latin typeface="Lato Light" panose="020F0302020204030203" pitchFamily="34" charset="0"/>
              </a:rPr>
              <a:t>Sources: 2023 interviews with operators, vending industry suppliers &amp; experts; plus EVMMA data and team analysis</a:t>
            </a:r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A91D3005-BC1D-AC81-C656-CF2E709678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3400971"/>
              </p:ext>
            </p:extLst>
          </p:nvPr>
        </p:nvGraphicFramePr>
        <p:xfrm>
          <a:off x="737945" y="2530032"/>
          <a:ext cx="5165064" cy="3532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2">
            <a:extLst>
              <a:ext uri="{FF2B5EF4-FFF2-40B4-BE49-F238E27FC236}">
                <a16:creationId xmlns:a16="http://schemas.microsoft.com/office/drawing/2014/main" id="{EC726457-BC51-9184-E374-E2652E1401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0604957"/>
              </p:ext>
            </p:extLst>
          </p:nvPr>
        </p:nvGraphicFramePr>
        <p:xfrm>
          <a:off x="6288992" y="2346650"/>
          <a:ext cx="5165063" cy="4008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" name="Picture 3">
            <a:extLst>
              <a:ext uri="{FF2B5EF4-FFF2-40B4-BE49-F238E27FC236}">
                <a16:creationId xmlns:a16="http://schemas.microsoft.com/office/drawing/2014/main" id="{22E6B0F0-C99A-472D-0151-2CB3D9ADBA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59" y="1510244"/>
            <a:ext cx="285237" cy="2852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BBA8FB-8D86-1EF2-DA33-14916EF1D0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78" y="274156"/>
            <a:ext cx="504068" cy="5040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E2B9DE-507B-4F61-8931-0C5D2888DE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85" y="887255"/>
            <a:ext cx="485317" cy="48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89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 txBox="1">
            <a:spLocks/>
          </p:cNvSpPr>
          <p:nvPr/>
        </p:nvSpPr>
        <p:spPr>
          <a:xfrm>
            <a:off x="6583680" y="2021306"/>
            <a:ext cx="5463940" cy="44951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285750" indent="-285750" algn="l" defTabSz="914400" rtl="0" eaLnBrk="1" latinLnBrk="0" hangingPunct="1">
              <a:buFont typeface="Arial" panose="020B0604020202020204" pitchFamily="34" charset="0"/>
              <a:buChar char="•"/>
              <a:defRPr sz="1800" b="1" kern="1200">
                <a:solidFill>
                  <a:srgbClr val="3366CC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0231984-62F5-4576-9C37-F900168B3A69}"/>
              </a:ext>
            </a:extLst>
          </p:cNvPr>
          <p:cNvSpPr/>
          <p:nvPr/>
        </p:nvSpPr>
        <p:spPr>
          <a:xfrm>
            <a:off x="11297714" y="3768999"/>
            <a:ext cx="645185" cy="269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itle 8">
            <a:extLst>
              <a:ext uri="{FF2B5EF4-FFF2-40B4-BE49-F238E27FC236}">
                <a16:creationId xmlns:a16="http://schemas.microsoft.com/office/drawing/2014/main" id="{D1311625-DAA8-E791-65D8-B2547DA01CE1}"/>
              </a:ext>
            </a:extLst>
          </p:cNvPr>
          <p:cNvSpPr txBox="1">
            <a:spLocks/>
          </p:cNvSpPr>
          <p:nvPr/>
        </p:nvSpPr>
        <p:spPr>
          <a:xfrm>
            <a:off x="863353" y="202321"/>
            <a:ext cx="10092030" cy="540285"/>
          </a:xfrm>
          <a:prstGeom prst="rect">
            <a:avLst/>
          </a:prstGeom>
        </p:spPr>
        <p:txBody>
          <a:bodyPr vert="horz" lIns="54000" tIns="45720" rIns="91440" bIns="45720" rtlCol="0" anchor="b">
            <a:normAutofit fontScale="97500"/>
          </a:bodyPr>
          <a:lstStyle>
            <a:lvl1pPr algn="l" defTabSz="91443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Hot Beverage - Cup Types and Sizes</a:t>
            </a:r>
            <a:endParaRPr lang="en-GB" sz="2600" b="1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  <a:cs typeface="Verdana" pitchFamily="34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8A2AA4B-971C-16A6-2DDE-3CFC8D837DF0}"/>
              </a:ext>
            </a:extLst>
          </p:cNvPr>
          <p:cNvSpPr txBox="1"/>
          <p:nvPr/>
        </p:nvSpPr>
        <p:spPr>
          <a:xfrm>
            <a:off x="5865201" y="2129202"/>
            <a:ext cx="609414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4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r>
              <a:rPr lang="fr-BE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Cup Size Distribution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E8D9DE-F4B3-577F-DF2F-F596EEC7EB4C}"/>
              </a:ext>
            </a:extLst>
          </p:cNvPr>
          <p:cNvSpPr txBox="1"/>
          <p:nvPr/>
        </p:nvSpPr>
        <p:spPr>
          <a:xfrm>
            <a:off x="4677290" y="6512273"/>
            <a:ext cx="5075434" cy="123111"/>
          </a:xfrm>
          <a:prstGeom prst="rect">
            <a:avLst/>
          </a:prstGeom>
          <a:noFill/>
        </p:spPr>
        <p:txBody>
          <a:bodyPr wrap="none" lIns="34293" tIns="0" rIns="34293" bIns="0" rtlCol="0">
            <a:spAutoFit/>
          </a:bodyPr>
          <a:lstStyle/>
          <a:p>
            <a:pPr algn="ctr"/>
            <a:r>
              <a:rPr lang="en-GB" sz="800" dirty="0">
                <a:solidFill>
                  <a:schemeClr val="bg2">
                    <a:lumMod val="50000"/>
                  </a:schemeClr>
                </a:solidFill>
                <a:latin typeface="Lato Light" panose="020F0302020204030203" pitchFamily="34" charset="0"/>
              </a:rPr>
              <a:t>Sources: 2023 interviews with operators, vending industry suppliers &amp; experts; plus EVMMA data and team analysis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5356E2C-145E-5716-5523-B0FA58381AD4}"/>
              </a:ext>
            </a:extLst>
          </p:cNvPr>
          <p:cNvSpPr txBox="1"/>
          <p:nvPr/>
        </p:nvSpPr>
        <p:spPr>
          <a:xfrm>
            <a:off x="3816283" y="1127041"/>
            <a:ext cx="4559434" cy="5754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18000"/>
              </a:lnSpc>
              <a:buNone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Lato Light" panose="020F03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Paper has a share of around 65% of single-use cups.</a:t>
            </a:r>
            <a:b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Lato Light" panose="020F03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Lato Light" panose="020F03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leading cup size is 5-7oz / 120-180ml. 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Lato Light" panose="020F030202020403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: Rounded Corners 27678">
            <a:extLst>
              <a:ext uri="{FF2B5EF4-FFF2-40B4-BE49-F238E27FC236}">
                <a16:creationId xmlns:a16="http://schemas.microsoft.com/office/drawing/2014/main" id="{0E8A2BD0-3365-A9AA-2C20-ADECC03069F0}"/>
              </a:ext>
            </a:extLst>
          </p:cNvPr>
          <p:cNvSpPr/>
          <p:nvPr/>
        </p:nvSpPr>
        <p:spPr>
          <a:xfrm>
            <a:off x="3979719" y="1077344"/>
            <a:ext cx="4237024" cy="616543"/>
          </a:xfrm>
          <a:prstGeom prst="roundRect">
            <a:avLst/>
          </a:prstGeom>
          <a:noFill/>
          <a:ln w="127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" name="TextBox 30">
            <a:extLst>
              <a:ext uri="{FF2B5EF4-FFF2-40B4-BE49-F238E27FC236}">
                <a16:creationId xmlns:a16="http://schemas.microsoft.com/office/drawing/2014/main" id="{52EE984B-BB52-9BE0-5396-132BB650B4D0}"/>
              </a:ext>
            </a:extLst>
          </p:cNvPr>
          <p:cNvSpPr txBox="1"/>
          <p:nvPr/>
        </p:nvSpPr>
        <p:spPr>
          <a:xfrm>
            <a:off x="9789191" y="5873460"/>
            <a:ext cx="2332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Results are rounded to nearest 5% and has an estimated accuracy of +/- 10%.</a:t>
            </a:r>
          </a:p>
        </p:txBody>
      </p:sp>
      <p:sp>
        <p:nvSpPr>
          <p:cNvPr id="16" name="Rectangle: Rounded Corners 27678">
            <a:extLst>
              <a:ext uri="{FF2B5EF4-FFF2-40B4-BE49-F238E27FC236}">
                <a16:creationId xmlns:a16="http://schemas.microsoft.com/office/drawing/2014/main" id="{ED0F08D6-2BFF-D33E-B7D8-595D3B2CD652}"/>
              </a:ext>
            </a:extLst>
          </p:cNvPr>
          <p:cNvSpPr/>
          <p:nvPr/>
        </p:nvSpPr>
        <p:spPr>
          <a:xfrm>
            <a:off x="9752724" y="5842726"/>
            <a:ext cx="2347955" cy="485247"/>
          </a:xfrm>
          <a:prstGeom prst="roundRect">
            <a:avLst/>
          </a:prstGeom>
          <a:noFill/>
          <a:ln w="127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C0226258-08E5-1C83-F3A1-7EAECFC78855}"/>
              </a:ext>
            </a:extLst>
          </p:cNvPr>
          <p:cNvSpPr txBox="1"/>
          <p:nvPr/>
        </p:nvSpPr>
        <p:spPr>
          <a:xfrm>
            <a:off x="131883" y="2132760"/>
            <a:ext cx="609414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4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r>
              <a:rPr lang="fr-BE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Cup Type Distribution</a:t>
            </a:r>
          </a:p>
          <a:p>
            <a:pPr algn="ctr" rtl="0">
              <a:defRPr sz="14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fr-BE" sz="1000" dirty="0">
              <a:solidFill>
                <a:schemeClr val="tx1">
                  <a:lumMod val="75000"/>
                  <a:lumOff val="25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8F40610-99F1-5588-EE76-AC5A4F984A7A}"/>
              </a:ext>
            </a:extLst>
          </p:cNvPr>
          <p:cNvSpPr txBox="1"/>
          <p:nvPr/>
        </p:nvSpPr>
        <p:spPr>
          <a:xfrm>
            <a:off x="7389570" y="2339574"/>
            <a:ext cx="321924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Lato Light" panose="020F03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Based on operator sample so around +/- 10% accuracy</a:t>
            </a:r>
            <a:endParaRPr lang="fr-BE" sz="1000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C7A6178-0741-A580-6553-2D5DD00B8DE1}"/>
              </a:ext>
            </a:extLst>
          </p:cNvPr>
          <p:cNvSpPr txBox="1"/>
          <p:nvPr/>
        </p:nvSpPr>
        <p:spPr>
          <a:xfrm>
            <a:off x="1656251" y="2337989"/>
            <a:ext cx="319983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Lato Light" panose="020F03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Based on operator sample so around +/- 10% accuracy</a:t>
            </a:r>
            <a:endParaRPr lang="fr-BE" sz="10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BB525C2-42B2-4560-5CF0-B15CF3A374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59" y="929219"/>
            <a:ext cx="285237" cy="28523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1464A12-5998-53BB-7BDE-7638299628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85" y="306230"/>
            <a:ext cx="485317" cy="485317"/>
          </a:xfrm>
          <a:prstGeom prst="rect">
            <a:avLst/>
          </a:prstGeom>
        </p:spPr>
      </p:pic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69B8E31C-6EE2-0070-4814-410AFCABC8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4504466"/>
              </p:ext>
            </p:extLst>
          </p:nvPr>
        </p:nvGraphicFramePr>
        <p:xfrm>
          <a:off x="-217791" y="1897899"/>
          <a:ext cx="5835637" cy="3378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2" name="Graphique 21">
            <a:extLst>
              <a:ext uri="{FF2B5EF4-FFF2-40B4-BE49-F238E27FC236}">
                <a16:creationId xmlns:a16="http://schemas.microsoft.com/office/drawing/2014/main" id="{D0A6B3CB-58D7-BC97-7F95-7F15CB53A3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6532458"/>
              </p:ext>
            </p:extLst>
          </p:nvPr>
        </p:nvGraphicFramePr>
        <p:xfrm>
          <a:off x="5530712" y="2843789"/>
          <a:ext cx="6113335" cy="32168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66084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 txBox="1">
            <a:spLocks/>
          </p:cNvSpPr>
          <p:nvPr/>
        </p:nvSpPr>
        <p:spPr>
          <a:xfrm>
            <a:off x="6583680" y="2021306"/>
            <a:ext cx="5463940" cy="44951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285750" indent="-285750" algn="l" defTabSz="914400" rtl="0" eaLnBrk="1" latinLnBrk="0" hangingPunct="1">
              <a:buFont typeface="Arial" panose="020B0604020202020204" pitchFamily="34" charset="0"/>
              <a:buChar char="•"/>
              <a:defRPr sz="1800" b="1" kern="1200">
                <a:solidFill>
                  <a:srgbClr val="3366CC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0231984-62F5-4576-9C37-F900168B3A69}"/>
              </a:ext>
            </a:extLst>
          </p:cNvPr>
          <p:cNvSpPr/>
          <p:nvPr/>
        </p:nvSpPr>
        <p:spPr>
          <a:xfrm>
            <a:off x="11297714" y="3768999"/>
            <a:ext cx="645185" cy="269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itle 8">
            <a:extLst>
              <a:ext uri="{FF2B5EF4-FFF2-40B4-BE49-F238E27FC236}">
                <a16:creationId xmlns:a16="http://schemas.microsoft.com/office/drawing/2014/main" id="{D1311625-DAA8-E791-65D8-B2547DA01CE1}"/>
              </a:ext>
            </a:extLst>
          </p:cNvPr>
          <p:cNvSpPr txBox="1">
            <a:spLocks/>
          </p:cNvSpPr>
          <p:nvPr/>
        </p:nvSpPr>
        <p:spPr>
          <a:xfrm>
            <a:off x="863353" y="202321"/>
            <a:ext cx="10092030" cy="540285"/>
          </a:xfrm>
          <a:prstGeom prst="rect">
            <a:avLst/>
          </a:prstGeom>
        </p:spPr>
        <p:txBody>
          <a:bodyPr vert="horz" lIns="54000" tIns="45720" rIns="91440" bIns="45720" rtlCol="0" anchor="b">
            <a:normAutofit fontScale="97500"/>
          </a:bodyPr>
          <a:lstStyle>
            <a:lvl1pPr algn="l" defTabSz="91443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Payment Systems &amp; Telemetry</a:t>
            </a:r>
            <a:endParaRPr lang="en-GB" sz="2600" b="1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  <a:cs typeface="Verdana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E8D9DE-F4B3-577F-DF2F-F596EEC7EB4C}"/>
              </a:ext>
            </a:extLst>
          </p:cNvPr>
          <p:cNvSpPr txBox="1"/>
          <p:nvPr/>
        </p:nvSpPr>
        <p:spPr>
          <a:xfrm>
            <a:off x="4677290" y="6512273"/>
            <a:ext cx="5075434" cy="123111"/>
          </a:xfrm>
          <a:prstGeom prst="rect">
            <a:avLst/>
          </a:prstGeom>
          <a:noFill/>
        </p:spPr>
        <p:txBody>
          <a:bodyPr wrap="none" lIns="34293" tIns="0" rIns="34293" bIns="0" rtlCol="0">
            <a:spAutoFit/>
          </a:bodyPr>
          <a:lstStyle/>
          <a:p>
            <a:pPr algn="ctr"/>
            <a:r>
              <a:rPr lang="en-GB" sz="800" dirty="0">
                <a:solidFill>
                  <a:schemeClr val="bg2">
                    <a:lumMod val="50000"/>
                  </a:schemeClr>
                </a:solidFill>
                <a:latin typeface="Lato Light" panose="020F0302020204030203" pitchFamily="34" charset="0"/>
              </a:rPr>
              <a:t>Sources: 2023 interviews with operators, vending industry suppliers &amp; experts; plus EVMMA data and team analysis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5356E2C-145E-5716-5523-B0FA58381AD4}"/>
              </a:ext>
            </a:extLst>
          </p:cNvPr>
          <p:cNvSpPr txBox="1"/>
          <p:nvPr/>
        </p:nvSpPr>
        <p:spPr>
          <a:xfrm>
            <a:off x="3432141" y="1155679"/>
            <a:ext cx="5327717" cy="3212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18000"/>
              </a:lnSpc>
              <a:buNone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Lato Light" panose="020F03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Cashless payment systems are now fitted to half the machine base.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Lato Light" panose="020F030202020403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: Rounded Corners 27678">
            <a:extLst>
              <a:ext uri="{FF2B5EF4-FFF2-40B4-BE49-F238E27FC236}">
                <a16:creationId xmlns:a16="http://schemas.microsoft.com/office/drawing/2014/main" id="{0E8A2BD0-3365-A9AA-2C20-ADECC03069F0}"/>
              </a:ext>
            </a:extLst>
          </p:cNvPr>
          <p:cNvSpPr/>
          <p:nvPr/>
        </p:nvSpPr>
        <p:spPr>
          <a:xfrm>
            <a:off x="3411358" y="1155679"/>
            <a:ext cx="5327717" cy="352552"/>
          </a:xfrm>
          <a:prstGeom prst="roundRect">
            <a:avLst/>
          </a:prstGeom>
          <a:noFill/>
          <a:ln w="127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" name="TextBox 30">
            <a:extLst>
              <a:ext uri="{FF2B5EF4-FFF2-40B4-BE49-F238E27FC236}">
                <a16:creationId xmlns:a16="http://schemas.microsoft.com/office/drawing/2014/main" id="{52EE984B-BB52-9BE0-5396-132BB650B4D0}"/>
              </a:ext>
            </a:extLst>
          </p:cNvPr>
          <p:cNvSpPr txBox="1"/>
          <p:nvPr/>
        </p:nvSpPr>
        <p:spPr>
          <a:xfrm>
            <a:off x="6806045" y="2016703"/>
            <a:ext cx="449166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There is continuing </a:t>
            </a:r>
            <a:r>
              <a:rPr lang="en-US" sz="1400" b="1" dirty="0">
                <a:solidFill>
                  <a:srgbClr val="EF4333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investment into cashless payment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systems for vending. It is more convenient for consumers and tends to result in higher consumption and higher average spend per transaction compared to cash sales.</a:t>
            </a:r>
          </a:p>
          <a:p>
            <a:pPr algn="just"/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algn="just"/>
            <a:r>
              <a:rPr lang="en-US" sz="1400" b="1" dirty="0">
                <a:solidFill>
                  <a:srgbClr val="EF4333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Around 60%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of the pay vend machine base is now</a:t>
            </a:r>
          </a:p>
          <a:p>
            <a:pPr algn="just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equipped with a </a:t>
            </a:r>
            <a:r>
              <a:rPr lang="en-US" sz="1400" b="1" dirty="0">
                <a:solidFill>
                  <a:srgbClr val="EF4333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cashless payment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option. Around 25% of these machines accept credit / debit card and mobile phone payments. The remaining 75% are closed systems using dedicated cards or keys, or company access cards.</a:t>
            </a:r>
          </a:p>
          <a:p>
            <a:pPr algn="just"/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algn="just"/>
            <a:r>
              <a:rPr lang="en-US" sz="1400" b="1" dirty="0">
                <a:solidFill>
                  <a:srgbClr val="EF4333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Telemetry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is now being actively used by operators on around </a:t>
            </a:r>
            <a:r>
              <a:rPr lang="en-US" sz="1400" b="1" dirty="0">
                <a:solidFill>
                  <a:srgbClr val="EF4333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10% of the machine base.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The most popular uses of telemetry are alerts for technical faults and out of stock. Dynamic route planning is now starting with some operators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C0226258-08E5-1C83-F3A1-7EAECFC78855}"/>
              </a:ext>
            </a:extLst>
          </p:cNvPr>
          <p:cNvSpPr txBox="1"/>
          <p:nvPr/>
        </p:nvSpPr>
        <p:spPr>
          <a:xfrm>
            <a:off x="762331" y="2016703"/>
            <a:ext cx="609414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4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r>
              <a:rPr lang="fr-BE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Payment System Types on </a:t>
            </a:r>
            <a:r>
              <a:rPr lang="fr-BE" sz="1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Pay</a:t>
            </a:r>
            <a:r>
              <a:rPr lang="fr-BE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Vend Machines</a:t>
            </a:r>
          </a:p>
          <a:p>
            <a:pPr algn="ctr" rtl="0">
              <a:defRPr sz="14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fr-BE" sz="1000" dirty="0">
              <a:solidFill>
                <a:schemeClr val="tx1">
                  <a:lumMod val="75000"/>
                  <a:lumOff val="25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C7A6178-0741-A580-6553-2D5DD00B8DE1}"/>
              </a:ext>
            </a:extLst>
          </p:cNvPr>
          <p:cNvSpPr txBox="1"/>
          <p:nvPr/>
        </p:nvSpPr>
        <p:spPr>
          <a:xfrm>
            <a:off x="2216445" y="2231530"/>
            <a:ext cx="318591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Lato Light" panose="020F03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Based on operator sample so around +/-10% accuracy</a:t>
            </a:r>
            <a:endParaRPr lang="fr-BE" sz="1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F75A7D-CDEE-37E9-CE3D-AD4F8CCE29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59" y="1510244"/>
            <a:ext cx="285237" cy="2852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8134D6B-D289-1233-ACB5-72191B7697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78" y="274156"/>
            <a:ext cx="504068" cy="5040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6DF5CE1-9896-8E34-65AA-3239766131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85" y="887255"/>
            <a:ext cx="485317" cy="485317"/>
          </a:xfrm>
          <a:prstGeom prst="rect">
            <a:avLst/>
          </a:prstGeom>
        </p:spPr>
      </p:pic>
      <p:graphicFrame>
        <p:nvGraphicFramePr>
          <p:cNvPr id="11" name="Graphique 10">
            <a:extLst>
              <a:ext uri="{FF2B5EF4-FFF2-40B4-BE49-F238E27FC236}">
                <a16:creationId xmlns:a16="http://schemas.microsoft.com/office/drawing/2014/main" id="{8A4C7871-31E3-8CAD-B123-96050CECCF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4271706"/>
              </p:ext>
            </p:extLst>
          </p:nvPr>
        </p:nvGraphicFramePr>
        <p:xfrm>
          <a:off x="356667" y="1911901"/>
          <a:ext cx="6040108" cy="3337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24625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22B6E24-314A-7EDC-0EFC-5C6673AA33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048" t="25508" r="25197" b="15519"/>
          <a:stretch/>
        </p:blipFill>
        <p:spPr>
          <a:xfrm>
            <a:off x="1167318" y="1562209"/>
            <a:ext cx="8715984" cy="4838592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EA65D2E-8B92-E31E-E1C6-7C24B13F6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GFK </a:t>
            </a:r>
            <a:r>
              <a:rPr lang="fr-B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Verbraucherstudie</a:t>
            </a:r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B8432F-CB86-C168-4FB8-15AFCA06E4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A25857-3FB9-4C4D-80D7-646192118A0D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8781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A65D2E-8B92-E31E-E1C6-7C24B13F6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GFK </a:t>
            </a:r>
            <a:r>
              <a:rPr lang="fr-B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Verbraucherstudie</a:t>
            </a:r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B8432F-CB86-C168-4FB8-15AFCA06E4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A25857-3FB9-4C4D-80D7-646192118A0D}" type="slidenum">
              <a:rPr lang="en-GB" smtClean="0"/>
              <a:pPr/>
              <a:t>14</a:t>
            </a:fld>
            <a:endParaRPr lang="en-GB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4076287-160C-A60D-4E16-32F4594853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048" t="24913" r="25420" b="15320"/>
          <a:stretch/>
        </p:blipFill>
        <p:spPr>
          <a:xfrm>
            <a:off x="1274322" y="1736726"/>
            <a:ext cx="8172848" cy="4615436"/>
          </a:xfrm>
        </p:spPr>
      </p:pic>
    </p:spTree>
    <p:extLst>
      <p:ext uri="{BB962C8B-B14F-4D97-AF65-F5344CB8AC3E}">
        <p14:creationId xmlns:p14="http://schemas.microsoft.com/office/powerpoint/2010/main" val="2726705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A65D2E-8B92-E31E-E1C6-7C24B13F6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Becherstudie</a:t>
            </a:r>
            <a:r>
              <a:rPr lang="fr-BE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2023</a:t>
            </a:r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B8432F-CB86-C168-4FB8-15AFCA06E4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A25857-3FB9-4C4D-80D7-646192118A0D}" type="slidenum">
              <a:rPr lang="en-GB" smtClean="0"/>
              <a:pPr/>
              <a:t>15</a:t>
            </a:fld>
            <a:endParaRPr lang="en-GB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9446D1E-2AC5-A3D8-9623-77D6A7CA62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7617" t="33334" r="25978" b="5958"/>
          <a:stretch/>
        </p:blipFill>
        <p:spPr>
          <a:xfrm>
            <a:off x="1128409" y="1498060"/>
            <a:ext cx="7898860" cy="4782088"/>
          </a:xfrm>
        </p:spPr>
      </p:pic>
    </p:spTree>
    <p:extLst>
      <p:ext uri="{BB962C8B-B14F-4D97-AF65-F5344CB8AC3E}">
        <p14:creationId xmlns:p14="http://schemas.microsoft.com/office/powerpoint/2010/main" val="12672989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EDF1ED1-3EF7-4696-A91A-D6432F619108}"/>
              </a:ext>
            </a:extLst>
          </p:cNvPr>
          <p:cNvSpPr/>
          <p:nvPr/>
        </p:nvSpPr>
        <p:spPr>
          <a:xfrm>
            <a:off x="9444111" y="253218"/>
            <a:ext cx="2175803" cy="6002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899079-7173-CF49-8A83-109C668EA81F}"/>
              </a:ext>
            </a:extLst>
          </p:cNvPr>
          <p:cNvSpPr txBox="1"/>
          <p:nvPr/>
        </p:nvSpPr>
        <p:spPr>
          <a:xfrm>
            <a:off x="9991566" y="4017106"/>
            <a:ext cx="2126007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European Vending &amp;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Coffee Service Association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Rue van Eyck 44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1000 Brussels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Belgium</a:t>
            </a:r>
            <a:endParaRPr kumimoji="0" lang="fr-BE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www.vending-europe.eu</a:t>
            </a:r>
            <a:endParaRPr kumimoji="0" lang="fr-BE" sz="13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vending@vending-europe.eu</a:t>
            </a:r>
            <a:endParaRPr kumimoji="0" lang="fr-BE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pSp>
        <p:nvGrpSpPr>
          <p:cNvPr id="5" name="Groupe 14">
            <a:extLst>
              <a:ext uri="{FF2B5EF4-FFF2-40B4-BE49-F238E27FC236}">
                <a16:creationId xmlns:a16="http://schemas.microsoft.com/office/drawing/2014/main" id="{E4D41AB2-F2E2-712C-E5E0-394D6148633A}"/>
              </a:ext>
            </a:extLst>
          </p:cNvPr>
          <p:cNvGrpSpPr/>
          <p:nvPr/>
        </p:nvGrpSpPr>
        <p:grpSpPr>
          <a:xfrm>
            <a:off x="10074790" y="5659037"/>
            <a:ext cx="1950333" cy="335607"/>
            <a:chOff x="3101412" y="6219860"/>
            <a:chExt cx="1950333" cy="335607"/>
          </a:xfrm>
        </p:grpSpPr>
        <p:pic>
          <p:nvPicPr>
            <p:cNvPr id="6" name="Picture 5">
              <a:hlinkClick r:id="rId5"/>
              <a:extLst>
                <a:ext uri="{FF2B5EF4-FFF2-40B4-BE49-F238E27FC236}">
                  <a16:creationId xmlns:a16="http://schemas.microsoft.com/office/drawing/2014/main" id="{9A9C383B-AEE8-7AF7-3B38-3A2E8068297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1412" y="6231079"/>
              <a:ext cx="354364" cy="313169"/>
            </a:xfrm>
            <a:prstGeom prst="rect">
              <a:avLst/>
            </a:prstGeom>
          </p:spPr>
        </p:pic>
        <p:pic>
          <p:nvPicPr>
            <p:cNvPr id="7" name="Picture 6">
              <a:hlinkClick r:id="rId7"/>
              <a:extLst>
                <a:ext uri="{FF2B5EF4-FFF2-40B4-BE49-F238E27FC236}">
                  <a16:creationId xmlns:a16="http://schemas.microsoft.com/office/drawing/2014/main" id="{8B3D5830-9FEF-F527-E417-DF1B71533F4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4946" y="6230913"/>
              <a:ext cx="385345" cy="313500"/>
            </a:xfrm>
            <a:prstGeom prst="rect">
              <a:avLst/>
            </a:prstGeom>
          </p:spPr>
        </p:pic>
        <p:pic>
          <p:nvPicPr>
            <p:cNvPr id="8" name="Picture 7">
              <a:hlinkClick r:id="rId9"/>
              <a:extLst>
                <a:ext uri="{FF2B5EF4-FFF2-40B4-BE49-F238E27FC236}">
                  <a16:creationId xmlns:a16="http://schemas.microsoft.com/office/drawing/2014/main" id="{5E3352DB-2A78-D536-8AE6-E1F7796D26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9461" y="6219860"/>
              <a:ext cx="335607" cy="335607"/>
            </a:xfrm>
            <a:prstGeom prst="rect">
              <a:avLst/>
            </a:prstGeom>
          </p:spPr>
        </p:pic>
        <p:pic>
          <p:nvPicPr>
            <p:cNvPr id="9" name="Picture 8">
              <a:hlinkClick r:id="rId11"/>
              <a:extLst>
                <a:ext uri="{FF2B5EF4-FFF2-40B4-BE49-F238E27FC236}">
                  <a16:creationId xmlns:a16="http://schemas.microsoft.com/office/drawing/2014/main" id="{59ECDD77-A3C8-2A43-B013-1CF38A1F32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3288" y="6222742"/>
              <a:ext cx="468457" cy="329842"/>
            </a:xfrm>
            <a:prstGeom prst="rect">
              <a:avLst/>
            </a:prstGeom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2B59E9B2-191D-895F-CE93-348534C87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8479" y="6243304"/>
            <a:ext cx="147996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71057">
              <a:defRPr/>
            </a:pPr>
            <a:r>
              <a:rPr kumimoji="0" lang="en-GB" sz="8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Lato Light" panose="020F0302020204030203" pitchFamily="34" charset="0"/>
              </a:rPr>
              <a:t>Photo: </a:t>
            </a:r>
            <a:r>
              <a:rPr lang="en-GB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ETNA Coffee Technologies</a:t>
            </a:r>
          </a:p>
          <a:p>
            <a:pPr marL="0" marR="0" lvl="0" indent="0" defTabSz="8710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Lato Light" panose="020F0302020204030203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6757E47-48FC-1759-FAE3-60DE657E7291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9" t="966" r="74" b="6381"/>
          <a:stretch/>
        </p:blipFill>
        <p:spPr>
          <a:xfrm>
            <a:off x="-63374" y="-9236"/>
            <a:ext cx="9916533" cy="644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12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itre 13"/>
          <p:cNvSpPr>
            <a:spLocks/>
          </p:cNvSpPr>
          <p:nvPr/>
        </p:nvSpPr>
        <p:spPr bwMode="auto">
          <a:xfrm>
            <a:off x="2208214" y="260351"/>
            <a:ext cx="777240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/>
            <a:endParaRPr lang="fr-FR" sz="2000" b="1">
              <a:solidFill>
                <a:srgbClr val="000000"/>
              </a:solidFill>
              <a:latin typeface="Futura" charset="0"/>
            </a:endParaRPr>
          </a:p>
          <a:p>
            <a:pPr eaLnBrk="0" hangingPunct="0"/>
            <a:endParaRPr lang="fr-FR" sz="2000" b="1">
              <a:solidFill>
                <a:srgbClr val="000000"/>
              </a:solidFill>
              <a:latin typeface="Futura" charset="0"/>
            </a:endParaRPr>
          </a:p>
          <a:p>
            <a:pPr eaLnBrk="0" hangingPunct="0"/>
            <a:endParaRPr lang="fr-FR" sz="2000" b="1">
              <a:solidFill>
                <a:srgbClr val="000000"/>
              </a:solidFill>
              <a:latin typeface="Futura" charset="0"/>
            </a:endParaRPr>
          </a:p>
          <a:p>
            <a:pPr eaLnBrk="0" hangingPunct="0"/>
            <a:endParaRPr lang="fr-FR" sz="2000" b="1">
              <a:solidFill>
                <a:srgbClr val="000000"/>
              </a:solidFill>
              <a:latin typeface="Futura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A25857-3FB9-4C4D-80D7-646192118A0D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49" name="Title 8">
            <a:extLst>
              <a:ext uri="{FF2B5EF4-FFF2-40B4-BE49-F238E27FC236}">
                <a16:creationId xmlns:a16="http://schemas.microsoft.com/office/drawing/2014/main" id="{95A8F522-ABBE-541B-3991-1089F5A2EA0E}"/>
              </a:ext>
            </a:extLst>
          </p:cNvPr>
          <p:cNvSpPr txBox="1">
            <a:spLocks/>
          </p:cNvSpPr>
          <p:nvPr/>
        </p:nvSpPr>
        <p:spPr>
          <a:xfrm>
            <a:off x="863353" y="202321"/>
            <a:ext cx="8727214" cy="540285"/>
          </a:xfrm>
          <a:prstGeom prst="rect">
            <a:avLst/>
          </a:prstGeom>
        </p:spPr>
        <p:txBody>
          <a:bodyPr vert="horz" lIns="54000" tIns="45720" rIns="91440" bIns="45720" rtlCol="0" anchor="b">
            <a:normAutofit fontScale="97500"/>
          </a:bodyPr>
          <a:lstStyle>
            <a:lvl1pPr algn="l" defTabSz="91443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Geographical Scope</a:t>
            </a:r>
            <a:endParaRPr lang="en-GB" sz="2700" b="1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  <a:cs typeface="Verdana" pitchFamily="34" charset="0"/>
            </a:endParaRPr>
          </a:p>
        </p:txBody>
      </p:sp>
      <p:sp>
        <p:nvSpPr>
          <p:cNvPr id="24576" name="Content Placeholder 5">
            <a:extLst>
              <a:ext uri="{FF2B5EF4-FFF2-40B4-BE49-F238E27FC236}">
                <a16:creationId xmlns:a16="http://schemas.microsoft.com/office/drawing/2014/main" id="{80F3C2CB-6590-C8A5-82D5-AD7F64198138}"/>
              </a:ext>
            </a:extLst>
          </p:cNvPr>
          <p:cNvSpPr txBox="1">
            <a:spLocks/>
          </p:cNvSpPr>
          <p:nvPr/>
        </p:nvSpPr>
        <p:spPr>
          <a:xfrm>
            <a:off x="863353" y="2389729"/>
            <a:ext cx="4108697" cy="2078542"/>
          </a:xfrm>
          <a:prstGeom prst="rect">
            <a:avLst/>
          </a:prstGeom>
        </p:spPr>
        <p:txBody>
          <a:bodyPr vert="horz" lIns="72000" tIns="45720" rIns="91440" bIns="0" rtlCol="0">
            <a:normAutofit/>
          </a:bodyPr>
          <a:lstStyle>
            <a:lvl1pPr marL="228609" indent="-228609" algn="l" defTabSz="914436" rtl="0" eaLnBrk="1" latinLnBrk="0" hangingPunct="1">
              <a:lnSpc>
                <a:spcPct val="100000"/>
              </a:lnSpc>
              <a:spcBef>
                <a:spcPts val="857"/>
              </a:spcBef>
              <a:buFont typeface="Arial" panose="020B0604020202020204" pitchFamily="34" charset="0"/>
              <a:buChar char="•"/>
              <a:defRPr sz="1800" b="0" kern="1200">
                <a:solidFill>
                  <a:srgbClr val="003399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404" indent="-171468" algn="l" defTabSz="914436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340" indent="-171468" algn="l" defTabSz="91443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276" indent="-171468" algn="l" defTabSz="91443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212" indent="-171468" algn="l" defTabSz="91443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99" indent="-228609" algn="l" defTabSz="91443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18" indent="-228609" algn="l" defTabSz="91443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35" indent="-228609" algn="l" defTabSz="91443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54" indent="-228609" algn="l" defTabSz="91443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8000"/>
              </a:lnSpc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The full EVA Market Report covers </a:t>
            </a:r>
            <a:r>
              <a:rPr lang="en-GB" sz="1400" b="1" dirty="0">
                <a:solidFill>
                  <a:srgbClr val="EF4333"/>
                </a:solidFill>
                <a:latin typeface="Lato Light" panose="020F0302020204030203" pitchFamily="34" charset="0"/>
              </a:rPr>
              <a:t>24 European countries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: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0"/>
              </a:rPr>
              <a:t> 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Austria, Belgium, Czechia Republic, Denmark, Finland, France, Germany, Greece, Hungary, Republic of Ireland, Italy, Netherlands, Norway, Poland, Portugal, Romania, Russia, Slovakia, Spain, Sweden, Switzerland, Türkiye, United Kingdom &amp; Ukraine.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E75612-568B-925F-D591-C15E24C957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1297" y="6250709"/>
            <a:ext cx="120311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71057">
              <a:defRPr/>
            </a:pPr>
            <a:r>
              <a:rPr kumimoji="0" lang="en-GB" sz="80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Lato Light" panose="020F0302020204030203" pitchFamily="34" charset="0"/>
              </a:rPr>
              <a:t>Map: </a:t>
            </a:r>
            <a:r>
              <a:rPr lang="en-GB" sz="800" dirty="0">
                <a:solidFill>
                  <a:schemeClr val="bg2">
                    <a:lumMod val="5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www.mapchart.net</a:t>
            </a:r>
          </a:p>
          <a:p>
            <a:pPr marL="0" marR="0" lvl="0" indent="0" defTabSz="8710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Lato Light" panose="020F0302020204030203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C20B11-C5BC-2214-A9B5-49FE835209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68" t="27564" r="13058" b="7378"/>
          <a:stretch/>
        </p:blipFill>
        <p:spPr>
          <a:xfrm>
            <a:off x="5585055" y="0"/>
            <a:ext cx="6606946" cy="643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02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ous-titre 14"/>
          <p:cNvSpPr>
            <a:spLocks/>
          </p:cNvSpPr>
          <p:nvPr/>
        </p:nvSpPr>
        <p:spPr bwMode="auto">
          <a:xfrm>
            <a:off x="2135189" y="1268413"/>
            <a:ext cx="79121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Aft>
                <a:spcPts val="600"/>
              </a:spcAft>
              <a:buFont typeface="Arial" pitchFamily="34" charset="0"/>
              <a:buChar char="•"/>
            </a:pPr>
            <a:endParaRPr lang="fr-FR" sz="1400" b="1">
              <a:solidFill>
                <a:srgbClr val="969696"/>
              </a:solidFill>
              <a:latin typeface="Verdana" pitchFamily="34" charset="0"/>
            </a:endParaRPr>
          </a:p>
        </p:txBody>
      </p:sp>
      <p:sp>
        <p:nvSpPr>
          <p:cNvPr id="27651" name="Titre 13"/>
          <p:cNvSpPr>
            <a:spLocks/>
          </p:cNvSpPr>
          <p:nvPr/>
        </p:nvSpPr>
        <p:spPr bwMode="auto">
          <a:xfrm>
            <a:off x="2208214" y="260351"/>
            <a:ext cx="777240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/>
            <a:endParaRPr lang="fr-FR" sz="2000" b="1">
              <a:latin typeface="Futura" charset="0"/>
            </a:endParaRPr>
          </a:p>
          <a:p>
            <a:pPr eaLnBrk="0" hangingPunct="0"/>
            <a:endParaRPr lang="fr-FR" sz="2000" b="1">
              <a:latin typeface="Futura" charset="0"/>
            </a:endParaRPr>
          </a:p>
          <a:p>
            <a:pPr eaLnBrk="0" hangingPunct="0"/>
            <a:endParaRPr lang="fr-FR" sz="2000" b="1">
              <a:latin typeface="Futura" charset="0"/>
            </a:endParaRPr>
          </a:p>
          <a:p>
            <a:pPr eaLnBrk="0" hangingPunct="0"/>
            <a:endParaRPr lang="fr-FR" sz="2000" b="1">
              <a:latin typeface="Futura" charset="0"/>
            </a:endParaRPr>
          </a:p>
          <a:p>
            <a:pPr eaLnBrk="0" hangingPunct="0"/>
            <a:endParaRPr lang="fr-FR" sz="2000" b="1">
              <a:latin typeface="Futura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A25857-3FB9-4C4D-80D7-646192118A0D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Title 8">
            <a:extLst>
              <a:ext uri="{FF2B5EF4-FFF2-40B4-BE49-F238E27FC236}">
                <a16:creationId xmlns:a16="http://schemas.microsoft.com/office/drawing/2014/main" id="{F5259918-2B82-E3B5-6D57-B67DB3D1119F}"/>
              </a:ext>
            </a:extLst>
          </p:cNvPr>
          <p:cNvSpPr txBox="1">
            <a:spLocks/>
          </p:cNvSpPr>
          <p:nvPr/>
        </p:nvSpPr>
        <p:spPr>
          <a:xfrm>
            <a:off x="863353" y="202321"/>
            <a:ext cx="8727214" cy="540285"/>
          </a:xfrm>
          <a:prstGeom prst="rect">
            <a:avLst/>
          </a:prstGeom>
        </p:spPr>
        <p:txBody>
          <a:bodyPr vert="horz" lIns="54000" tIns="45720" rIns="91440" bIns="45720" rtlCol="0" anchor="b">
            <a:noAutofit/>
          </a:bodyPr>
          <a:lstStyle>
            <a:lvl1pPr algn="l" defTabSz="91443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Key 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Market Insights Austria  </a:t>
            </a:r>
            <a:endParaRPr lang="en-GB" sz="2600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  <a:cs typeface="Verdana" pitchFamily="34" charset="0"/>
            </a:endParaRPr>
          </a:p>
        </p:txBody>
      </p:sp>
      <p:pic>
        <p:nvPicPr>
          <p:cNvPr id="27666" name="Picture 27665">
            <a:extLst>
              <a:ext uri="{FF2B5EF4-FFF2-40B4-BE49-F238E27FC236}">
                <a16:creationId xmlns:a16="http://schemas.microsoft.com/office/drawing/2014/main" id="{EC21E6E6-3905-2AE8-555B-55C6EBBC15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147" y="2601052"/>
            <a:ext cx="406349" cy="406349"/>
          </a:xfrm>
          <a:prstGeom prst="rect">
            <a:avLst/>
          </a:prstGeom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id="{F9DB92A5-1952-B8D2-1706-7007A8FEDEFE}"/>
              </a:ext>
            </a:extLst>
          </p:cNvPr>
          <p:cNvGrpSpPr/>
          <p:nvPr/>
        </p:nvGrpSpPr>
        <p:grpSpPr>
          <a:xfrm>
            <a:off x="921138" y="1257714"/>
            <a:ext cx="6572799" cy="4320980"/>
            <a:chOff x="921138" y="1257714"/>
            <a:chExt cx="6572799" cy="4320980"/>
          </a:xfrm>
        </p:grpSpPr>
        <p:pic>
          <p:nvPicPr>
            <p:cNvPr id="27655" name="Picture 27654">
              <a:extLst>
                <a:ext uri="{FF2B5EF4-FFF2-40B4-BE49-F238E27FC236}">
                  <a16:creationId xmlns:a16="http://schemas.microsoft.com/office/drawing/2014/main" id="{AD97834D-362D-D6CE-D1D6-C574929CFF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5456" y="5172345"/>
              <a:ext cx="406349" cy="406349"/>
            </a:xfrm>
            <a:prstGeom prst="rect">
              <a:avLst/>
            </a:prstGeom>
          </p:spPr>
        </p:pic>
        <p:pic>
          <p:nvPicPr>
            <p:cNvPr id="27657" name="Picture 27656">
              <a:extLst>
                <a:ext uri="{FF2B5EF4-FFF2-40B4-BE49-F238E27FC236}">
                  <a16:creationId xmlns:a16="http://schemas.microsoft.com/office/drawing/2014/main" id="{65424937-63F3-9552-28D0-9004612A222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138" y="3858662"/>
              <a:ext cx="480667" cy="480667"/>
            </a:xfrm>
            <a:prstGeom prst="rect">
              <a:avLst/>
            </a:prstGeom>
          </p:spPr>
        </p:pic>
        <p:pic>
          <p:nvPicPr>
            <p:cNvPr id="27665" name="Picture 27664">
              <a:extLst>
                <a:ext uri="{FF2B5EF4-FFF2-40B4-BE49-F238E27FC236}">
                  <a16:creationId xmlns:a16="http://schemas.microsoft.com/office/drawing/2014/main" id="{F60B7C4A-0A39-0AA2-433A-3ECA9E9001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9147" y="3233630"/>
              <a:ext cx="423154" cy="423154"/>
            </a:xfrm>
            <a:prstGeom prst="rect">
              <a:avLst/>
            </a:prstGeom>
          </p:spPr>
        </p:pic>
        <p:pic>
          <p:nvPicPr>
            <p:cNvPr id="27671" name="Picture 27670">
              <a:extLst>
                <a:ext uri="{FF2B5EF4-FFF2-40B4-BE49-F238E27FC236}">
                  <a16:creationId xmlns:a16="http://schemas.microsoft.com/office/drawing/2014/main" id="{432C016E-1DA2-0E09-8F5D-FB61E68CA01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6977" y="1954316"/>
              <a:ext cx="390690" cy="390690"/>
            </a:xfrm>
            <a:prstGeom prst="rect">
              <a:avLst/>
            </a:prstGeom>
          </p:spPr>
        </p:pic>
        <p:sp>
          <p:nvSpPr>
            <p:cNvPr id="27673" name="TextBox 27672">
              <a:extLst>
                <a:ext uri="{FF2B5EF4-FFF2-40B4-BE49-F238E27FC236}">
                  <a16:creationId xmlns:a16="http://schemas.microsoft.com/office/drawing/2014/main" id="{E59A6EA4-76E0-825A-F6BD-90BEE05F493D}"/>
                </a:ext>
              </a:extLst>
            </p:cNvPr>
            <p:cNvSpPr txBox="1"/>
            <p:nvPr/>
          </p:nvSpPr>
          <p:spPr>
            <a:xfrm>
              <a:off x="1590202" y="1351666"/>
              <a:ext cx="5903735" cy="42165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1600" b="1" dirty="0">
                  <a:solidFill>
                    <a:srgbClr val="EF4333"/>
                  </a:solidFill>
                  <a:latin typeface="Lato Light" panose="020F0302020204030203" pitchFamily="34" charset="0"/>
                </a:rPr>
                <a:t>2. Gruppe</a:t>
              </a:r>
              <a:r>
                <a:rPr lang="en-US" sz="1600" dirty="0">
                  <a:solidFill>
                    <a:srgbClr val="EF4333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302020204030203" pitchFamily="34" charset="0"/>
                </a:rPr>
                <a:t>Automatenzahl</a:t>
              </a: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302020204030203" pitchFamily="34" charset="0"/>
                </a:rPr>
                <a:t>, </a:t>
              </a:r>
              <a:r>
                <a:rPr lang="en-US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302020204030203" pitchFamily="34" charset="0"/>
                </a:rPr>
                <a:t>Verkäufe</a:t>
              </a: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302020204030203" pitchFamily="34" charset="0"/>
                </a:rPr>
                <a:t>, </a:t>
              </a:r>
              <a:r>
                <a:rPr lang="en-US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302020204030203" pitchFamily="34" charset="0"/>
                </a:rPr>
                <a:t>Umsatz</a:t>
              </a:r>
              <a:endPara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endParaRPr>
            </a:p>
            <a:p>
              <a:pPr>
                <a:spcBef>
                  <a:spcPts val="600"/>
                </a:spcBef>
              </a:pPr>
              <a:endPara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0"/>
              </a:endParaRPr>
            </a:p>
            <a:p>
              <a:pPr>
                <a:spcBef>
                  <a:spcPts val="600"/>
                </a:spcBef>
              </a:pPr>
              <a:r>
                <a:rPr lang="en-US" sz="1600" b="1" dirty="0">
                  <a:solidFill>
                    <a:srgbClr val="EF4333"/>
                  </a:solidFill>
                  <a:latin typeface="Lato Light" panose="020F0302020204030203" pitchFamily="34" charset="0"/>
                </a:rPr>
                <a:t>3% </a:t>
              </a: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302020204030203" pitchFamily="34" charset="0"/>
                </a:rPr>
                <a:t>der </a:t>
              </a:r>
              <a:r>
                <a:rPr lang="en-US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302020204030203" pitchFamily="34" charset="0"/>
                </a:rPr>
                <a:t>gesamten</a:t>
              </a: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302020204030203" pitchFamily="34" charset="0"/>
                </a:rPr>
                <a:t>Automaten</a:t>
              </a: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302020204030203" pitchFamily="34" charset="0"/>
                </a:rPr>
                <a:t> in Europa</a:t>
              </a:r>
            </a:p>
            <a:p>
              <a:pPr>
                <a:spcBef>
                  <a:spcPts val="600"/>
                </a:spcBef>
              </a:pPr>
              <a:endPara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0"/>
              </a:endParaRPr>
            </a:p>
            <a:p>
              <a:pPr>
                <a:spcBef>
                  <a:spcPts val="600"/>
                </a:spcBef>
              </a:pPr>
              <a:r>
                <a:rPr lang="en-US" sz="1600" b="1" dirty="0">
                  <a:solidFill>
                    <a:srgbClr val="EF4333"/>
                  </a:solidFill>
                  <a:latin typeface="Lato Light" panose="020F0302020204030203" pitchFamily="34" charset="0"/>
                </a:rPr>
                <a:t>65</a:t>
              </a:r>
              <a:r>
                <a:rPr lang="en-US" sz="1600" dirty="0">
                  <a:solidFill>
                    <a:srgbClr val="EF4333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302020204030203" pitchFamily="34" charset="0"/>
                </a:rPr>
                <a:t>Personen</a:t>
              </a: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302020204030203" pitchFamily="34" charset="0"/>
                </a:rPr>
                <a:t> pro Automat (Eur. </a:t>
              </a:r>
              <a:r>
                <a:rPr lang="en-US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302020204030203" pitchFamily="34" charset="0"/>
                </a:rPr>
                <a:t>Durchs</a:t>
              </a: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302020204030203" pitchFamily="34" charset="0"/>
                </a:rPr>
                <a:t>. = 175)</a:t>
              </a:r>
            </a:p>
            <a:p>
              <a:pPr>
                <a:spcBef>
                  <a:spcPts val="600"/>
                </a:spcBef>
              </a:pPr>
              <a:endPara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0"/>
              </a:endParaRPr>
            </a:p>
            <a:p>
              <a:pPr>
                <a:spcBef>
                  <a:spcPts val="600"/>
                </a:spcBef>
              </a:pPr>
              <a:r>
                <a:rPr lang="en-US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302020204030203" pitchFamily="34" charset="0"/>
                </a:rPr>
                <a:t>Umsatz</a:t>
              </a: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302020204030203" pitchFamily="34" charset="0"/>
                </a:rPr>
                <a:t> = </a:t>
              </a:r>
              <a:r>
                <a:rPr lang="en-US" sz="1600" b="1" dirty="0">
                  <a:solidFill>
                    <a:srgbClr val="FF0000"/>
                  </a:solidFill>
                  <a:latin typeface="Lato Light" panose="020F0302020204030203" pitchFamily="34" charset="0"/>
                </a:rPr>
                <a:t>€</a:t>
              </a:r>
              <a:r>
                <a:rPr lang="en-US" sz="1600" b="1" dirty="0">
                  <a:solidFill>
                    <a:srgbClr val="EF4333"/>
                  </a:solidFill>
                  <a:latin typeface="Lato Light" panose="020F0302020204030203" pitchFamily="34" charset="0"/>
                </a:rPr>
                <a:t>747 </a:t>
              </a:r>
              <a:r>
                <a:rPr lang="en-US" sz="1600" b="1" dirty="0" err="1">
                  <a:solidFill>
                    <a:srgbClr val="EF4333"/>
                  </a:solidFill>
                  <a:latin typeface="Lato Light" panose="020F0302020204030203" pitchFamily="34" charset="0"/>
                </a:rPr>
                <a:t>Millionen</a:t>
              </a:r>
              <a:r>
                <a:rPr lang="en-US" sz="1600" b="1" dirty="0">
                  <a:solidFill>
                    <a:srgbClr val="EF4333"/>
                  </a:solidFill>
                  <a:latin typeface="Lato Light" panose="020F0302020204030203" pitchFamily="34" charset="0"/>
                </a:rPr>
                <a:t>* </a:t>
              </a: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302020204030203" pitchFamily="34" charset="0"/>
                </a:rPr>
                <a:t>in 2021, 9% </a:t>
              </a:r>
              <a:r>
                <a:rPr lang="en-US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302020204030203" pitchFamily="34" charset="0"/>
                </a:rPr>
                <a:t>mehr</a:t>
              </a:r>
              <a:endPara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endParaRPr>
            </a:p>
            <a:p>
              <a:pPr>
                <a:spcBef>
                  <a:spcPts val="600"/>
                </a:spcBef>
              </a:pPr>
              <a:endPara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0"/>
              </a:endParaRPr>
            </a:p>
            <a:p>
              <a:pPr>
                <a:spcBef>
                  <a:spcPts val="600"/>
                </a:spcBef>
              </a:pPr>
              <a:r>
                <a:rPr lang="en-US" sz="1600" b="1" dirty="0">
                  <a:solidFill>
                    <a:srgbClr val="EF4333"/>
                  </a:solidFill>
                  <a:latin typeface="Lato Light" panose="020F0302020204030203" pitchFamily="34" charset="0"/>
                </a:rPr>
                <a:t>3 </a:t>
              </a:r>
              <a:r>
                <a:rPr lang="en-US" sz="1600" b="1" dirty="0" err="1">
                  <a:solidFill>
                    <a:srgbClr val="EF4333"/>
                  </a:solidFill>
                  <a:latin typeface="Lato Light" panose="020F0302020204030203" pitchFamily="34" charset="0"/>
                </a:rPr>
                <a:t>Millionen</a:t>
              </a:r>
              <a:r>
                <a:rPr lang="en-US" sz="1600" b="1" dirty="0">
                  <a:solidFill>
                    <a:srgbClr val="EF4333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302020204030203" pitchFamily="34" charset="0"/>
                </a:rPr>
                <a:t>Getränke</a:t>
              </a: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302020204030203" pitchFamily="34" charset="0"/>
                </a:rPr>
                <a:t> und </a:t>
              </a:r>
              <a:r>
                <a:rPr lang="en-US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302020204030203" pitchFamily="34" charset="0"/>
                </a:rPr>
                <a:t>Lebensmittel</a:t>
              </a: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302020204030203" pitchFamily="34" charset="0"/>
                </a:rPr>
                <a:t> am Tag </a:t>
              </a:r>
              <a:r>
                <a:rPr lang="en-US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302020204030203" pitchFamily="34" charset="0"/>
                </a:rPr>
                <a:t>verkauft</a:t>
              </a:r>
              <a:endPara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endParaRPr>
            </a:p>
            <a:p>
              <a:pPr>
                <a:spcBef>
                  <a:spcPts val="600"/>
                </a:spcBef>
              </a:pPr>
              <a:endPara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0"/>
              </a:endParaRPr>
            </a:p>
            <a:p>
              <a:pPr>
                <a:spcBef>
                  <a:spcPts val="600"/>
                </a:spcBef>
              </a:pPr>
              <a:r>
                <a:rPr lang="en-GB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302020204030203" pitchFamily="34" charset="0"/>
                </a:rPr>
                <a:t>Ungefähr</a:t>
              </a:r>
              <a:r>
                <a:rPr lang="en-GB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Light" panose="020F0302020204030203" pitchFamily="34" charset="0"/>
                </a:rPr>
                <a:t> </a:t>
              </a:r>
              <a:r>
                <a:rPr lang="en-GB" sz="1600" b="1" dirty="0">
                  <a:solidFill>
                    <a:srgbClr val="EF4333"/>
                  </a:solidFill>
                  <a:latin typeface="Lato Light" panose="020F0302020204030203" pitchFamily="34" charset="0"/>
                </a:rPr>
                <a:t>80% </a:t>
              </a:r>
              <a:r>
                <a:rPr lang="en-GB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302020204030203" pitchFamily="34" charset="0"/>
                </a:rPr>
                <a:t>der </a:t>
              </a:r>
              <a:r>
                <a:rPr lang="en-GB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302020204030203" pitchFamily="34" charset="0"/>
                </a:rPr>
                <a:t>Automaten</a:t>
              </a:r>
              <a:r>
                <a:rPr lang="en-GB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302020204030203" pitchFamily="34" charset="0"/>
                </a:rPr>
                <a:t> </a:t>
              </a:r>
              <a:r>
                <a:rPr lang="en-GB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302020204030203" pitchFamily="34" charset="0"/>
                </a:rPr>
                <a:t>stehen</a:t>
              </a:r>
              <a:r>
                <a:rPr lang="en-GB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302020204030203" pitchFamily="34" charset="0"/>
                </a:rPr>
                <a:t> am </a:t>
              </a:r>
              <a:r>
                <a:rPr lang="en-GB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302020204030203" pitchFamily="34" charset="0"/>
                </a:rPr>
                <a:t>Arbeitsplatz</a:t>
              </a:r>
              <a:endPara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endParaRPr>
            </a:p>
            <a:p>
              <a:pPr>
                <a:spcBef>
                  <a:spcPts val="600"/>
                </a:spcBef>
              </a:pPr>
              <a:endPara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endParaRPr>
            </a:p>
            <a:p>
              <a:pPr>
                <a:spcBef>
                  <a:spcPts val="600"/>
                </a:spcBef>
              </a:pPr>
              <a:r>
                <a:rPr lang="en-US" sz="1600" b="1" dirty="0">
                  <a:solidFill>
                    <a:srgbClr val="EF4333"/>
                  </a:solidFill>
                  <a:latin typeface="Lato Light" panose="020F0302020204030203" pitchFamily="34" charset="0"/>
                </a:rPr>
                <a:t>1900 </a:t>
              </a:r>
              <a:r>
                <a:rPr lang="en-US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302020204030203" pitchFamily="34" charset="0"/>
                </a:rPr>
                <a:t>direkt</a:t>
              </a: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302020204030203" pitchFamily="34" charset="0"/>
                </a:rPr>
                <a:t>angestellt</a:t>
              </a:r>
              <a:endPara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endParaRPr>
            </a:p>
          </p:txBody>
        </p:sp>
        <p:pic>
          <p:nvPicPr>
            <p:cNvPr id="27675" name="Picture 27674">
              <a:extLst>
                <a:ext uri="{FF2B5EF4-FFF2-40B4-BE49-F238E27FC236}">
                  <a16:creationId xmlns:a16="http://schemas.microsoft.com/office/drawing/2014/main" id="{DA396E9E-607E-8953-74E5-E61642DBDE7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6977" y="1257714"/>
              <a:ext cx="431930" cy="431930"/>
            </a:xfrm>
            <a:prstGeom prst="rect">
              <a:avLst/>
            </a:prstGeom>
          </p:spPr>
        </p:pic>
      </p:grpSp>
      <p:sp>
        <p:nvSpPr>
          <p:cNvPr id="27677" name="TextBox 27676">
            <a:extLst>
              <a:ext uri="{FF2B5EF4-FFF2-40B4-BE49-F238E27FC236}">
                <a16:creationId xmlns:a16="http://schemas.microsoft.com/office/drawing/2014/main" id="{E0CB68EA-475E-6976-0B24-42AB5C8E17FC}"/>
              </a:ext>
            </a:extLst>
          </p:cNvPr>
          <p:cNvSpPr txBox="1"/>
          <p:nvPr/>
        </p:nvSpPr>
        <p:spPr>
          <a:xfrm>
            <a:off x="468501" y="5967213"/>
            <a:ext cx="111704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* In 2020, Austria performed the best of the 24 countries covered by these reports, and 2021 saw a good recovery. Significant investment in new machines (back to 2019 levels) delivered base growth, consumption recovered slightly and prices increased which all combined to give good product revenue growth.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2C83C72E-D8C8-16BC-71DF-AD7298A39910}"/>
              </a:ext>
            </a:extLst>
          </p:cNvPr>
          <p:cNvGrpSpPr/>
          <p:nvPr/>
        </p:nvGrpSpPr>
        <p:grpSpPr>
          <a:xfrm>
            <a:off x="8913854" y="2209725"/>
            <a:ext cx="2713993" cy="2769989"/>
            <a:chOff x="8923176" y="2220151"/>
            <a:chExt cx="2713993" cy="276998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23F7ED3-EEDF-AAAC-B24B-05C3AD87F4AC}"/>
                </a:ext>
              </a:extLst>
            </p:cNvPr>
            <p:cNvSpPr txBox="1"/>
            <p:nvPr/>
          </p:nvSpPr>
          <p:spPr>
            <a:xfrm>
              <a:off x="9351398" y="2220151"/>
              <a:ext cx="2285771" cy="276998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GB" sz="1600" b="1" dirty="0">
                  <a:solidFill>
                    <a:srgbClr val="EF4333"/>
                  </a:solidFill>
                  <a:latin typeface="Lato Light" panose="020F0302020204030203" pitchFamily="34" charset="0"/>
                </a:rPr>
                <a:t>87%  </a:t>
              </a:r>
              <a:r>
                <a:rPr lang="en-GB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302020204030203" pitchFamily="34" charset="0"/>
                </a:rPr>
                <a:t>Hei</a:t>
              </a:r>
              <a:r>
                <a:rPr lang="el-G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302020204030203" pitchFamily="34" charset="0"/>
                </a:rPr>
                <a:t>β</a:t>
              </a:r>
              <a:r>
                <a:rPr lang="fr-BE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302020204030203" pitchFamily="34" charset="0"/>
                </a:rPr>
                <a:t>getränke</a:t>
              </a:r>
              <a:endPara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endParaRPr>
            </a:p>
            <a:p>
              <a:pPr>
                <a:spcBef>
                  <a:spcPts val="600"/>
                </a:spcBef>
              </a:pPr>
              <a:endParaRPr lang="en-GB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0"/>
              </a:endParaRPr>
            </a:p>
            <a:p>
              <a:pPr>
                <a:spcBef>
                  <a:spcPts val="600"/>
                </a:spcBef>
              </a:pPr>
              <a:r>
                <a:rPr lang="en-GB" sz="1600" b="1" dirty="0">
                  <a:solidFill>
                    <a:srgbClr val="EF4333"/>
                  </a:solidFill>
                  <a:latin typeface="Lato Light" panose="020F0302020204030203" pitchFamily="34" charset="0"/>
                </a:rPr>
                <a:t>9%    </a:t>
              </a:r>
              <a:r>
                <a:rPr lang="en-GB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302020204030203" pitchFamily="34" charset="0"/>
                </a:rPr>
                <a:t>Kaltgetränke</a:t>
              </a:r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302020204030203" pitchFamily="34" charset="0"/>
                </a:rPr>
                <a:t> </a:t>
              </a:r>
            </a:p>
            <a:p>
              <a:pPr>
                <a:spcBef>
                  <a:spcPts val="600"/>
                </a:spcBef>
              </a:pPr>
              <a:r>
                <a:rPr lang="en-GB" sz="1600" b="1" dirty="0">
                  <a:solidFill>
                    <a:srgbClr val="FF0000"/>
                  </a:solidFill>
                  <a:latin typeface="Lato Light" panose="020F0302020204030203" pitchFamily="34" charset="0"/>
                </a:rPr>
                <a:t> </a:t>
              </a:r>
            </a:p>
            <a:p>
              <a:pPr>
                <a:spcBef>
                  <a:spcPts val="600"/>
                </a:spcBef>
              </a:pPr>
              <a:r>
                <a:rPr lang="en-GB" sz="1600" b="1" dirty="0">
                  <a:solidFill>
                    <a:srgbClr val="EF4333"/>
                  </a:solidFill>
                  <a:latin typeface="Lato Light" panose="020F0302020204030203" pitchFamily="34" charset="0"/>
                </a:rPr>
                <a:t>3%    </a:t>
              </a:r>
              <a:r>
                <a:rPr lang="en-GB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302020204030203" pitchFamily="34" charset="0"/>
                </a:rPr>
                <a:t>Snacks</a:t>
              </a:r>
            </a:p>
            <a:p>
              <a:pPr>
                <a:spcBef>
                  <a:spcPts val="600"/>
                </a:spcBef>
              </a:pPr>
              <a:endParaRPr lang="en-GB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0"/>
              </a:endParaRPr>
            </a:p>
            <a:p>
              <a:pPr>
                <a:spcBef>
                  <a:spcPts val="600"/>
                </a:spcBef>
              </a:pPr>
              <a:r>
                <a:rPr lang="en-GB" sz="1600" b="1" dirty="0">
                  <a:solidFill>
                    <a:srgbClr val="EF4333"/>
                  </a:solidFill>
                  <a:latin typeface="Lato Light" panose="020F0302020204030203" pitchFamily="34" charset="0"/>
                </a:rPr>
                <a:t>1%    </a:t>
              </a:r>
              <a:r>
                <a:rPr lang="en-GB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302020204030203" pitchFamily="34" charset="0"/>
                </a:rPr>
                <a:t>Lebensmittel</a:t>
              </a:r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302020204030203" pitchFamily="34" charset="0"/>
                </a:rPr>
                <a:t> </a:t>
              </a:r>
            </a:p>
            <a:p>
              <a:r>
                <a:rPr lang="en-GB" sz="1600" b="1" dirty="0">
                  <a:solidFill>
                    <a:srgbClr val="FF0000"/>
                  </a:solidFill>
                  <a:latin typeface="Lato Light" panose="020F0302020204030203" pitchFamily="34" charset="0"/>
                </a:rPr>
                <a:t> </a:t>
              </a:r>
            </a:p>
            <a:p>
              <a:endParaRPr lang="en-GB" sz="1600" b="1" dirty="0">
                <a:solidFill>
                  <a:srgbClr val="FF0000"/>
                </a:solidFill>
                <a:latin typeface="Lato Light" panose="020F0302020204030203" pitchFamily="34" charset="0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6939304-4CBF-1C63-819E-7029A506F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3176" y="3477601"/>
              <a:ext cx="368526" cy="368526"/>
            </a:xfrm>
            <a:prstGeom prst="rect">
              <a:avLst/>
            </a:prstGeom>
          </p:spPr>
        </p:pic>
      </p:grpSp>
      <p:sp>
        <p:nvSpPr>
          <p:cNvPr id="27679" name="Rectangle: Rounded Corners 27678">
            <a:extLst>
              <a:ext uri="{FF2B5EF4-FFF2-40B4-BE49-F238E27FC236}">
                <a16:creationId xmlns:a16="http://schemas.microsoft.com/office/drawing/2014/main" id="{00886710-B48D-0A4C-B2EE-CB190693BF22}"/>
              </a:ext>
            </a:extLst>
          </p:cNvPr>
          <p:cNvSpPr/>
          <p:nvPr/>
        </p:nvSpPr>
        <p:spPr>
          <a:xfrm>
            <a:off x="8710696" y="1954316"/>
            <a:ext cx="2692229" cy="2778974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382CCE4-7B3B-2250-DC97-48A9F5DAC5E6}"/>
              </a:ext>
            </a:extLst>
          </p:cNvPr>
          <p:cNvSpPr txBox="1"/>
          <p:nvPr/>
        </p:nvSpPr>
        <p:spPr>
          <a:xfrm>
            <a:off x="836458" y="692272"/>
            <a:ext cx="51248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Overview</a:t>
            </a:r>
            <a:endParaRPr lang="fr-BE" sz="2000" dirty="0">
              <a:solidFill>
                <a:schemeClr val="tx1">
                  <a:lumMod val="75000"/>
                  <a:lumOff val="25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35BBB3-032D-65F9-5EA8-640D0B525893}"/>
              </a:ext>
            </a:extLst>
          </p:cNvPr>
          <p:cNvSpPr txBox="1"/>
          <p:nvPr/>
        </p:nvSpPr>
        <p:spPr>
          <a:xfrm>
            <a:off x="4677290" y="6512273"/>
            <a:ext cx="5075434" cy="123111"/>
          </a:xfrm>
          <a:prstGeom prst="rect">
            <a:avLst/>
          </a:prstGeom>
          <a:noFill/>
        </p:spPr>
        <p:txBody>
          <a:bodyPr wrap="none" lIns="34293" tIns="0" rIns="34293" bIns="0" rtlCol="0">
            <a:spAutoFit/>
          </a:bodyPr>
          <a:lstStyle/>
          <a:p>
            <a:pPr algn="ctr"/>
            <a:r>
              <a:rPr lang="en-GB" sz="800" dirty="0">
                <a:solidFill>
                  <a:schemeClr val="bg2">
                    <a:lumMod val="50000"/>
                  </a:schemeClr>
                </a:solidFill>
                <a:latin typeface="Lato Light" panose="020F0302020204030203" pitchFamily="34" charset="0"/>
              </a:rPr>
              <a:t>Sources: 2023 interviews with operators, vending industry suppliers &amp; experts; plus EVMMA data and team analysis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DF71AA0-E397-B7D2-496A-B3978204623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190" y="2122858"/>
            <a:ext cx="444296" cy="44429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281F8610-7C65-84E3-00BA-D329B02C237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551" y="2681410"/>
            <a:ext cx="570276" cy="570276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E4D9F4E9-0275-29BA-911E-3ABCF4235EF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748" y="4089140"/>
            <a:ext cx="423695" cy="423695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094B977A-0042-3EF1-F8C4-27A1DCC130F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148" y="4441477"/>
            <a:ext cx="447582" cy="44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97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C64A879-B3D0-495C-8129-173A0FEF8784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6583680" y="2021306"/>
            <a:ext cx="5463940" cy="44951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285750" indent="-285750" algn="l" defTabSz="914400" rtl="0" eaLnBrk="1" latinLnBrk="0" hangingPunct="1">
              <a:buFont typeface="Arial" panose="020B0604020202020204" pitchFamily="34" charset="0"/>
              <a:buChar char="•"/>
              <a:defRPr sz="1800" b="1" kern="1200">
                <a:solidFill>
                  <a:srgbClr val="3366CC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/>
          </a:p>
        </p:txBody>
      </p:sp>
      <p:sp>
        <p:nvSpPr>
          <p:cNvPr id="14" name="Title 8">
            <a:extLst>
              <a:ext uri="{FF2B5EF4-FFF2-40B4-BE49-F238E27FC236}">
                <a16:creationId xmlns:a16="http://schemas.microsoft.com/office/drawing/2014/main" id="{1632CD4F-51F4-9102-6E7E-7488372143E5}"/>
              </a:ext>
            </a:extLst>
          </p:cNvPr>
          <p:cNvSpPr txBox="1">
            <a:spLocks/>
          </p:cNvSpPr>
          <p:nvPr/>
        </p:nvSpPr>
        <p:spPr>
          <a:xfrm>
            <a:off x="863353" y="202321"/>
            <a:ext cx="8727214" cy="540285"/>
          </a:xfrm>
          <a:prstGeom prst="rect">
            <a:avLst/>
          </a:prstGeom>
        </p:spPr>
        <p:txBody>
          <a:bodyPr vert="horz" lIns="54000" tIns="45720" rIns="91440" bIns="45720" rtlCol="0" anchor="b">
            <a:normAutofit fontScale="97500"/>
          </a:bodyPr>
          <a:lstStyle>
            <a:lvl1pPr algn="l" defTabSz="91443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Key Market Metrics</a:t>
            </a:r>
            <a:endParaRPr lang="en-GB" sz="2800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  <a:cs typeface="Verdana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521F2E6-BAE7-50EC-D0E5-4C2BABE5EA4D}"/>
              </a:ext>
            </a:extLst>
          </p:cNvPr>
          <p:cNvSpPr txBox="1"/>
          <p:nvPr/>
        </p:nvSpPr>
        <p:spPr>
          <a:xfrm>
            <a:off x="2817696" y="1086109"/>
            <a:ext cx="6556607" cy="3212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18000"/>
              </a:lnSpc>
              <a:buNone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Lato Light" panose="020F03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Overall growth in Machine Base, Number of Vends &amp; Product Revenue.</a:t>
            </a:r>
          </a:p>
        </p:txBody>
      </p:sp>
      <p:sp>
        <p:nvSpPr>
          <p:cNvPr id="5" name="Rectangle: Rounded Corners 27678">
            <a:extLst>
              <a:ext uri="{FF2B5EF4-FFF2-40B4-BE49-F238E27FC236}">
                <a16:creationId xmlns:a16="http://schemas.microsoft.com/office/drawing/2014/main" id="{96709E09-996B-4835-5133-53C05D630D83}"/>
              </a:ext>
            </a:extLst>
          </p:cNvPr>
          <p:cNvSpPr/>
          <p:nvPr/>
        </p:nvSpPr>
        <p:spPr>
          <a:xfrm>
            <a:off x="3279913" y="1071599"/>
            <a:ext cx="5625962" cy="372780"/>
          </a:xfrm>
          <a:prstGeom prst="roundRect">
            <a:avLst/>
          </a:prstGeom>
          <a:noFill/>
          <a:ln w="127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" name="TextBox 2">
            <a:extLst>
              <a:ext uri="{FF2B5EF4-FFF2-40B4-BE49-F238E27FC236}">
                <a16:creationId xmlns:a16="http://schemas.microsoft.com/office/drawing/2014/main" id="{6345FBA2-7A57-8D80-EB29-56F95F004FAD}"/>
              </a:ext>
            </a:extLst>
          </p:cNvPr>
          <p:cNvSpPr txBox="1"/>
          <p:nvPr/>
        </p:nvSpPr>
        <p:spPr>
          <a:xfrm>
            <a:off x="1921044" y="1873286"/>
            <a:ext cx="277639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Total Machine Base – in thousands</a:t>
            </a:r>
          </a:p>
          <a:p>
            <a:pPr algn="ctr">
              <a:lnSpc>
                <a:spcPct val="150000"/>
              </a:lnSpc>
            </a:pPr>
            <a:r>
              <a:rPr lang="en-US" sz="1000" b="1" dirty="0">
                <a:solidFill>
                  <a:schemeClr val="accent6"/>
                </a:solidFill>
                <a:latin typeface="Lato Light" panose="020F0302020204030203" pitchFamily="34" charset="0"/>
              </a:rPr>
              <a:t>+ 3.7%  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vs. 2020</a:t>
            </a:r>
            <a:endParaRPr lang="fr-BE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en-US" sz="1200" b="1" dirty="0">
              <a:solidFill>
                <a:schemeClr val="bg2">
                  <a:lumMod val="25000"/>
                </a:schemeClr>
              </a:solidFill>
              <a:latin typeface="Lato Light" panose="020F0302020204030203" pitchFamily="34" charset="0"/>
            </a:endParaRPr>
          </a:p>
        </p:txBody>
      </p:sp>
      <p:sp>
        <p:nvSpPr>
          <p:cNvPr id="23" name="TextBox 2">
            <a:extLst>
              <a:ext uri="{FF2B5EF4-FFF2-40B4-BE49-F238E27FC236}">
                <a16:creationId xmlns:a16="http://schemas.microsoft.com/office/drawing/2014/main" id="{DA0DEBE2-580A-C9EE-BCD9-143BF7152820}"/>
              </a:ext>
            </a:extLst>
          </p:cNvPr>
          <p:cNvSpPr txBox="1"/>
          <p:nvPr/>
        </p:nvSpPr>
        <p:spPr>
          <a:xfrm>
            <a:off x="7494566" y="1878674"/>
            <a:ext cx="277639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Total Number of Vends - in millions</a:t>
            </a:r>
          </a:p>
          <a:p>
            <a:pPr algn="ctr">
              <a:lnSpc>
                <a:spcPct val="150000"/>
              </a:lnSpc>
            </a:pPr>
            <a:r>
              <a:rPr lang="en-US" sz="1000" b="1" dirty="0">
                <a:solidFill>
                  <a:schemeClr val="accent6"/>
                </a:solidFill>
                <a:latin typeface="Lato Light" panose="020F0302020204030203" pitchFamily="34" charset="0"/>
              </a:rPr>
              <a:t>+ 4.7% 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vs. 2020</a:t>
            </a:r>
          </a:p>
          <a:p>
            <a:pPr algn="ctr"/>
            <a:endParaRPr lang="en-US" sz="1200" b="1" dirty="0">
              <a:solidFill>
                <a:schemeClr val="bg2">
                  <a:lumMod val="25000"/>
                </a:schemeClr>
              </a:solidFill>
              <a:latin typeface="Lato Light" panose="020F0302020204030203" pitchFamily="34" charset="0"/>
            </a:endParaRPr>
          </a:p>
        </p:txBody>
      </p:sp>
      <p:sp>
        <p:nvSpPr>
          <p:cNvPr id="24" name="TextBox 2">
            <a:extLst>
              <a:ext uri="{FF2B5EF4-FFF2-40B4-BE49-F238E27FC236}">
                <a16:creationId xmlns:a16="http://schemas.microsoft.com/office/drawing/2014/main" id="{FFC9A568-084B-B822-9ED4-38E7F3A559C5}"/>
              </a:ext>
            </a:extLst>
          </p:cNvPr>
          <p:cNvSpPr txBox="1"/>
          <p:nvPr/>
        </p:nvSpPr>
        <p:spPr>
          <a:xfrm>
            <a:off x="7494566" y="4135037"/>
            <a:ext cx="277639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Total Product Revenue – in € millions</a:t>
            </a:r>
          </a:p>
          <a:p>
            <a:pPr algn="ctr">
              <a:lnSpc>
                <a:spcPct val="150000"/>
              </a:lnSpc>
            </a:pPr>
            <a:r>
              <a:rPr lang="en-US" sz="1000" b="1" dirty="0">
                <a:solidFill>
                  <a:schemeClr val="accent6"/>
                </a:solidFill>
                <a:latin typeface="Lato Light" panose="020F0302020204030203" pitchFamily="34" charset="0"/>
              </a:rPr>
              <a:t>+ 8.7% 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vs. 2020</a:t>
            </a:r>
          </a:p>
          <a:p>
            <a:pPr algn="ctr"/>
            <a:endParaRPr lang="en-US" sz="1200" b="1" dirty="0">
              <a:solidFill>
                <a:schemeClr val="bg2">
                  <a:lumMod val="25000"/>
                </a:schemeClr>
              </a:solidFill>
              <a:latin typeface="Lato Light" panose="020F030202020403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3EBE4B-CAEC-DB29-3471-4592DE289C18}"/>
              </a:ext>
            </a:extLst>
          </p:cNvPr>
          <p:cNvSpPr txBox="1"/>
          <p:nvPr/>
        </p:nvSpPr>
        <p:spPr>
          <a:xfrm>
            <a:off x="4677290" y="6512273"/>
            <a:ext cx="5075434" cy="123111"/>
          </a:xfrm>
          <a:prstGeom prst="rect">
            <a:avLst/>
          </a:prstGeom>
          <a:noFill/>
        </p:spPr>
        <p:txBody>
          <a:bodyPr wrap="none" lIns="34293" tIns="0" rIns="34293" bIns="0" rtlCol="0">
            <a:spAutoFit/>
          </a:bodyPr>
          <a:lstStyle/>
          <a:p>
            <a:pPr algn="ctr"/>
            <a:r>
              <a:rPr lang="en-GB" sz="800" dirty="0">
                <a:solidFill>
                  <a:schemeClr val="bg2">
                    <a:lumMod val="50000"/>
                  </a:schemeClr>
                </a:solidFill>
                <a:latin typeface="Lato Light" panose="020F0302020204030203" pitchFamily="34" charset="0"/>
              </a:rPr>
              <a:t>Sources: 2023 interviews with operators, vending industry suppliers &amp; experts; plus EVMMA data and team analysis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FAF5DB-E94F-FF0C-0357-897584FB1B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59" y="1510244"/>
            <a:ext cx="285237" cy="2852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9289303-9106-EE45-96E2-942E91418A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78" y="274156"/>
            <a:ext cx="504068" cy="50406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2C830D-D58A-329D-965C-7493E93C2A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85" y="887255"/>
            <a:ext cx="485317" cy="485317"/>
          </a:xfrm>
          <a:prstGeom prst="rect">
            <a:avLst/>
          </a:prstGeom>
        </p:spPr>
      </p:pic>
      <p:graphicFrame>
        <p:nvGraphicFramePr>
          <p:cNvPr id="13" name="Chart 1">
            <a:extLst>
              <a:ext uri="{FF2B5EF4-FFF2-40B4-BE49-F238E27FC236}">
                <a16:creationId xmlns:a16="http://schemas.microsoft.com/office/drawing/2014/main" id="{95ADEAFC-70C9-06D3-0713-8F670E8165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5723055"/>
              </p:ext>
            </p:extLst>
          </p:nvPr>
        </p:nvGraphicFramePr>
        <p:xfrm>
          <a:off x="767377" y="2133944"/>
          <a:ext cx="5185064" cy="4083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7" name="Chart 5">
            <a:extLst>
              <a:ext uri="{FF2B5EF4-FFF2-40B4-BE49-F238E27FC236}">
                <a16:creationId xmlns:a16="http://schemas.microsoft.com/office/drawing/2014/main" id="{5440677F-B511-E360-F122-D93572538D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8333003"/>
              </p:ext>
            </p:extLst>
          </p:nvPr>
        </p:nvGraphicFramePr>
        <p:xfrm>
          <a:off x="6299106" y="2474990"/>
          <a:ext cx="5185065" cy="1616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1" name="Chart 6">
            <a:extLst>
              <a:ext uri="{FF2B5EF4-FFF2-40B4-BE49-F238E27FC236}">
                <a16:creationId xmlns:a16="http://schemas.microsoft.com/office/drawing/2014/main" id="{E08734CC-6426-0B6D-3FE9-B4B37062D8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1262704"/>
              </p:ext>
            </p:extLst>
          </p:nvPr>
        </p:nvGraphicFramePr>
        <p:xfrm>
          <a:off x="6308533" y="4716823"/>
          <a:ext cx="5166760" cy="1269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78702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C64A879-B3D0-495C-8129-173A0FEF8784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6583680" y="2021306"/>
            <a:ext cx="5463940" cy="44951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285750" indent="-285750" algn="l" defTabSz="914400" rtl="0" eaLnBrk="1" latinLnBrk="0" hangingPunct="1">
              <a:buFont typeface="Arial" panose="020B0604020202020204" pitchFamily="34" charset="0"/>
              <a:buChar char="•"/>
              <a:defRPr sz="1800" b="1" kern="1200">
                <a:solidFill>
                  <a:srgbClr val="3366CC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/>
          </a:p>
        </p:txBody>
      </p:sp>
      <p:sp>
        <p:nvSpPr>
          <p:cNvPr id="18" name="Title 8">
            <a:extLst>
              <a:ext uri="{FF2B5EF4-FFF2-40B4-BE49-F238E27FC236}">
                <a16:creationId xmlns:a16="http://schemas.microsoft.com/office/drawing/2014/main" id="{D1311625-DAA8-E791-65D8-B2547DA01CE1}"/>
              </a:ext>
            </a:extLst>
          </p:cNvPr>
          <p:cNvSpPr txBox="1">
            <a:spLocks/>
          </p:cNvSpPr>
          <p:nvPr/>
        </p:nvSpPr>
        <p:spPr>
          <a:xfrm>
            <a:off x="863353" y="202321"/>
            <a:ext cx="10092030" cy="540285"/>
          </a:xfrm>
          <a:prstGeom prst="rect">
            <a:avLst/>
          </a:prstGeom>
        </p:spPr>
        <p:txBody>
          <a:bodyPr vert="horz" lIns="54000" tIns="45720" rIns="91440" bIns="45720" rtlCol="0" anchor="b">
            <a:normAutofit fontScale="97500"/>
          </a:bodyPr>
          <a:lstStyle>
            <a:lvl1pPr algn="l" defTabSz="91443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Overall Vending Fieldbase by Machine Category I</a:t>
            </a:r>
            <a:endParaRPr lang="en-GB" sz="2600" b="1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  <a:cs typeface="Verdana" pitchFamily="34" charset="0"/>
            </a:endParaRP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D811AAE0-2D47-D986-C8F1-A6CE3607FD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64423" y="3661402"/>
            <a:ext cx="4095761" cy="213032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8000"/>
              </a:lnSpc>
              <a:spcBef>
                <a:spcPts val="600"/>
              </a:spcBef>
              <a:buNone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Hot Beverage is divided into 2 categories: </a:t>
            </a:r>
          </a:p>
          <a:p>
            <a:pPr marL="0" indent="0" algn="just">
              <a:lnSpc>
                <a:spcPct val="118000"/>
              </a:lnSpc>
              <a:spcBef>
                <a:spcPts val="600"/>
              </a:spcBef>
              <a:buNone/>
            </a:pPr>
            <a:r>
              <a:rPr lang="en-US" sz="1200" b="1" dirty="0">
                <a:solidFill>
                  <a:srgbClr val="EF4333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Hot Beverage – Vending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which comprises free standing and table top automatic.</a:t>
            </a:r>
          </a:p>
          <a:p>
            <a:pPr marL="0" indent="0" algn="just">
              <a:lnSpc>
                <a:spcPct val="118000"/>
              </a:lnSpc>
              <a:spcBef>
                <a:spcPts val="600"/>
              </a:spcBef>
              <a:buNone/>
            </a:pPr>
            <a:r>
              <a:rPr lang="en-US" sz="1200" b="1" dirty="0">
                <a:solidFill>
                  <a:srgbClr val="EF4333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Hot Beverage – OCS </a:t>
            </a:r>
            <a:r>
              <a:rPr 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which, in this report, 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comprises Table Top Semi Automatic only; capsules are excluded, and pour over are out of scope. </a:t>
            </a:r>
          </a:p>
          <a:p>
            <a:pPr marL="0" indent="0" algn="just">
              <a:lnSpc>
                <a:spcPct val="118000"/>
              </a:lnSpc>
              <a:spcBef>
                <a:spcPts val="600"/>
              </a:spcBef>
              <a:buNone/>
            </a:pP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For Austria, a significant part of OCS is capsules, </a:t>
            </a:r>
            <a:b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</a:b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so this report covers only part of the total OCS base.</a:t>
            </a:r>
          </a:p>
        </p:txBody>
      </p:sp>
      <p:sp>
        <p:nvSpPr>
          <p:cNvPr id="4" name="Rectangle: Rounded Corners 27678">
            <a:extLst>
              <a:ext uri="{FF2B5EF4-FFF2-40B4-BE49-F238E27FC236}">
                <a16:creationId xmlns:a16="http://schemas.microsoft.com/office/drawing/2014/main" id="{60B93457-1C45-24D5-B7D7-44D06984BBD8}"/>
              </a:ext>
            </a:extLst>
          </p:cNvPr>
          <p:cNvSpPr/>
          <p:nvPr/>
        </p:nvSpPr>
        <p:spPr>
          <a:xfrm>
            <a:off x="7059702" y="3582741"/>
            <a:ext cx="4200481" cy="2130327"/>
          </a:xfrm>
          <a:prstGeom prst="roundRect">
            <a:avLst/>
          </a:prstGeom>
          <a:noFill/>
          <a:ln w="127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2B8FB4-D9BB-156D-A57E-2FE41182B46E}"/>
              </a:ext>
            </a:extLst>
          </p:cNvPr>
          <p:cNvSpPr txBox="1"/>
          <p:nvPr/>
        </p:nvSpPr>
        <p:spPr>
          <a:xfrm>
            <a:off x="4677290" y="6530029"/>
            <a:ext cx="5075434" cy="123111"/>
          </a:xfrm>
          <a:prstGeom prst="rect">
            <a:avLst/>
          </a:prstGeom>
          <a:noFill/>
        </p:spPr>
        <p:txBody>
          <a:bodyPr wrap="none" lIns="34293" tIns="0" rIns="34293" bIns="0" rtlCol="0">
            <a:spAutoFit/>
          </a:bodyPr>
          <a:lstStyle/>
          <a:p>
            <a:pPr algn="ctr"/>
            <a:r>
              <a:rPr lang="en-GB" sz="800" dirty="0">
                <a:solidFill>
                  <a:schemeClr val="bg2">
                    <a:lumMod val="50000"/>
                  </a:schemeClr>
                </a:solidFill>
                <a:latin typeface="Lato Light" panose="020F0302020204030203" pitchFamily="34" charset="0"/>
              </a:rPr>
              <a:t>Sources: 2023 interviews with operators, vending industry suppliers &amp; experts; plus EVMMA data and team analysis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A7734A-00B1-985A-0741-AE1625D93C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59" y="1510244"/>
            <a:ext cx="285237" cy="2852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F74EAC9-C2F1-6E3C-7882-BC30378959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78" y="274156"/>
            <a:ext cx="504068" cy="5040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D2535DC-3C1A-6839-C61F-3C7178C186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85" y="887255"/>
            <a:ext cx="485317" cy="485317"/>
          </a:xfrm>
          <a:prstGeom prst="rect">
            <a:avLst/>
          </a:prstGeom>
        </p:spPr>
      </p:pic>
      <p:graphicFrame>
        <p:nvGraphicFramePr>
          <p:cNvPr id="15" name="Chart 2">
            <a:extLst>
              <a:ext uri="{FF2B5EF4-FFF2-40B4-BE49-F238E27FC236}">
                <a16:creationId xmlns:a16="http://schemas.microsoft.com/office/drawing/2014/main" id="{F748F84C-76A0-4F2D-8F3D-2BE9DA6AEC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4569027"/>
              </p:ext>
            </p:extLst>
          </p:nvPr>
        </p:nvGraphicFramePr>
        <p:xfrm>
          <a:off x="692457" y="1696679"/>
          <a:ext cx="5251141" cy="4775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" name="ZoneTexte 15">
            <a:extLst>
              <a:ext uri="{FF2B5EF4-FFF2-40B4-BE49-F238E27FC236}">
                <a16:creationId xmlns:a16="http://schemas.microsoft.com/office/drawing/2014/main" id="{8E4F6CC3-B442-3C9E-BE18-C60F01720A2D}"/>
              </a:ext>
            </a:extLst>
          </p:cNvPr>
          <p:cNvSpPr txBox="1"/>
          <p:nvPr/>
        </p:nvSpPr>
        <p:spPr>
          <a:xfrm>
            <a:off x="268359" y="1412892"/>
            <a:ext cx="6096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4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Machine category as a percentage of total 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Fieldbase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rtl="0">
              <a:defRPr sz="14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fr-BE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Arrow: Right 14">
            <a:extLst>
              <a:ext uri="{FF2B5EF4-FFF2-40B4-BE49-F238E27FC236}">
                <a16:creationId xmlns:a16="http://schemas.microsoft.com/office/drawing/2014/main" id="{DFF35AD1-BC1F-530A-6993-1DE2A281466F}"/>
              </a:ext>
            </a:extLst>
          </p:cNvPr>
          <p:cNvSpPr/>
          <p:nvPr/>
        </p:nvSpPr>
        <p:spPr>
          <a:xfrm>
            <a:off x="3438568" y="1575502"/>
            <a:ext cx="4200481" cy="1024180"/>
          </a:xfrm>
          <a:prstGeom prst="rightArrow">
            <a:avLst/>
          </a:prstGeom>
          <a:noFill/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graphicFrame>
        <p:nvGraphicFramePr>
          <p:cNvPr id="22" name="Graphique 21">
            <a:extLst>
              <a:ext uri="{FF2B5EF4-FFF2-40B4-BE49-F238E27FC236}">
                <a16:creationId xmlns:a16="http://schemas.microsoft.com/office/drawing/2014/main" id="{FDEA1860-A19D-B211-31E0-9BDFE640F0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5118617"/>
              </p:ext>
            </p:extLst>
          </p:nvPr>
        </p:nvGraphicFramePr>
        <p:xfrm>
          <a:off x="8484064" y="887255"/>
          <a:ext cx="3018815" cy="2595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88185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 txBox="1">
            <a:spLocks/>
          </p:cNvSpPr>
          <p:nvPr/>
        </p:nvSpPr>
        <p:spPr>
          <a:xfrm>
            <a:off x="6583680" y="2021306"/>
            <a:ext cx="5463940" cy="44951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285750" indent="-285750" algn="l" defTabSz="914400" rtl="0" eaLnBrk="1" latinLnBrk="0" hangingPunct="1">
              <a:buFont typeface="Arial" panose="020B0604020202020204" pitchFamily="34" charset="0"/>
              <a:buChar char="•"/>
              <a:defRPr sz="1800" b="1" kern="1200">
                <a:solidFill>
                  <a:srgbClr val="3366CC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0231984-62F5-4576-9C37-F900168B3A69}"/>
              </a:ext>
            </a:extLst>
          </p:cNvPr>
          <p:cNvSpPr/>
          <p:nvPr/>
        </p:nvSpPr>
        <p:spPr>
          <a:xfrm>
            <a:off x="11297714" y="3768999"/>
            <a:ext cx="645185" cy="269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itle 8">
            <a:extLst>
              <a:ext uri="{FF2B5EF4-FFF2-40B4-BE49-F238E27FC236}">
                <a16:creationId xmlns:a16="http://schemas.microsoft.com/office/drawing/2014/main" id="{D1311625-DAA8-E791-65D8-B2547DA01CE1}"/>
              </a:ext>
            </a:extLst>
          </p:cNvPr>
          <p:cNvSpPr txBox="1">
            <a:spLocks/>
          </p:cNvSpPr>
          <p:nvPr/>
        </p:nvSpPr>
        <p:spPr>
          <a:xfrm>
            <a:off x="863353" y="202321"/>
            <a:ext cx="10092030" cy="540285"/>
          </a:xfrm>
          <a:prstGeom prst="rect">
            <a:avLst/>
          </a:prstGeom>
        </p:spPr>
        <p:txBody>
          <a:bodyPr vert="horz" lIns="54000" tIns="45720" rIns="91440" bIns="45720" rtlCol="0" anchor="b">
            <a:normAutofit fontScale="97500"/>
          </a:bodyPr>
          <a:lstStyle>
            <a:lvl1pPr algn="l" defTabSz="91443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Hot Beverage Machine Base Evolution</a:t>
            </a:r>
            <a:endParaRPr lang="en-GB" sz="2600" b="1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  <a:cs typeface="Verdana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B9F44EC-96D6-6F6F-178B-500B8125A71D}"/>
              </a:ext>
            </a:extLst>
          </p:cNvPr>
          <p:cNvSpPr txBox="1"/>
          <p:nvPr/>
        </p:nvSpPr>
        <p:spPr>
          <a:xfrm>
            <a:off x="2468954" y="1094277"/>
            <a:ext cx="7254092" cy="5754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18000"/>
              </a:lnSpc>
              <a:buNone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Lato Light" panose="020F03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Significant switch from Instant to Bean-to-Cup Coffee.</a:t>
            </a:r>
            <a:b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Lato Light" panose="020F03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Lato Light" panose="020F03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Accelerating switch to Table Top Semi Automatic from Free Standing.</a:t>
            </a:r>
          </a:p>
        </p:txBody>
      </p:sp>
      <p:sp>
        <p:nvSpPr>
          <p:cNvPr id="19" name="Rectangle: Rounded Corners 27678">
            <a:extLst>
              <a:ext uri="{FF2B5EF4-FFF2-40B4-BE49-F238E27FC236}">
                <a16:creationId xmlns:a16="http://schemas.microsoft.com/office/drawing/2014/main" id="{A597ACE6-D8DD-6352-86A2-1E224AC12159}"/>
              </a:ext>
            </a:extLst>
          </p:cNvPr>
          <p:cNvSpPr/>
          <p:nvPr/>
        </p:nvSpPr>
        <p:spPr>
          <a:xfrm>
            <a:off x="3366024" y="1094156"/>
            <a:ext cx="5463940" cy="575600"/>
          </a:xfrm>
          <a:prstGeom prst="roundRect">
            <a:avLst/>
          </a:prstGeom>
          <a:noFill/>
          <a:ln w="127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TextBox 30">
            <a:extLst>
              <a:ext uri="{FF2B5EF4-FFF2-40B4-BE49-F238E27FC236}">
                <a16:creationId xmlns:a16="http://schemas.microsoft.com/office/drawing/2014/main" id="{33DA332D-C03E-D4B6-9096-600D75338984}"/>
              </a:ext>
            </a:extLst>
          </p:cNvPr>
          <p:cNvSpPr txBox="1"/>
          <p:nvPr/>
        </p:nvSpPr>
        <p:spPr>
          <a:xfrm>
            <a:off x="2247030" y="5931794"/>
            <a:ext cx="76979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Please note: Table top capsule machines and pour over filter coffee machines are outside the scope of this report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8A2AA4B-971C-16A6-2DDE-3CFC8D837DF0}"/>
              </a:ext>
            </a:extLst>
          </p:cNvPr>
          <p:cNvSpPr txBox="1"/>
          <p:nvPr/>
        </p:nvSpPr>
        <p:spPr>
          <a:xfrm>
            <a:off x="6274733" y="2127990"/>
            <a:ext cx="609414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4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r>
              <a:rPr lang="fr-BE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Total Hot Beverage Base - Share by Machine Type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E8D9DE-F4B3-577F-DF2F-F596EEC7EB4C}"/>
              </a:ext>
            </a:extLst>
          </p:cNvPr>
          <p:cNvSpPr txBox="1"/>
          <p:nvPr/>
        </p:nvSpPr>
        <p:spPr>
          <a:xfrm>
            <a:off x="4677290" y="6512273"/>
            <a:ext cx="5075434" cy="123111"/>
          </a:xfrm>
          <a:prstGeom prst="rect">
            <a:avLst/>
          </a:prstGeom>
          <a:noFill/>
        </p:spPr>
        <p:txBody>
          <a:bodyPr wrap="none" lIns="34293" tIns="0" rIns="34293" bIns="0" rtlCol="0">
            <a:spAutoFit/>
          </a:bodyPr>
          <a:lstStyle/>
          <a:p>
            <a:pPr algn="ctr"/>
            <a:r>
              <a:rPr lang="en-GB" sz="800" dirty="0">
                <a:solidFill>
                  <a:schemeClr val="bg2">
                    <a:lumMod val="50000"/>
                  </a:schemeClr>
                </a:solidFill>
                <a:latin typeface="Lato Light" panose="020F0302020204030203" pitchFamily="34" charset="0"/>
              </a:rPr>
              <a:t>Sources: 2023 interviews with operators, vending industry suppliers &amp; experts; plus EVMMA data and team analysis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B67ADC7-096A-C788-CFD7-A47DA6841C58}"/>
              </a:ext>
            </a:extLst>
          </p:cNvPr>
          <p:cNvSpPr txBox="1"/>
          <p:nvPr/>
        </p:nvSpPr>
        <p:spPr>
          <a:xfrm>
            <a:off x="689946" y="2127663"/>
            <a:ext cx="609414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4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r>
              <a:rPr lang="fr-BE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Total Hot Beverage Machine Base - Share by Coffee Type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147506A-8DB4-5BE3-6606-CA45D8DD7E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59" y="929219"/>
            <a:ext cx="285237" cy="2852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F49BF3-362B-1606-5D74-88B4BDA4C3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85" y="306230"/>
            <a:ext cx="485317" cy="485317"/>
          </a:xfrm>
          <a:prstGeom prst="rect">
            <a:avLst/>
          </a:prstGeom>
        </p:spPr>
      </p:pic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2A4382C2-9151-4961-0F90-ADABAD03FA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2115356"/>
              </p:ext>
            </p:extLst>
          </p:nvPr>
        </p:nvGraphicFramePr>
        <p:xfrm>
          <a:off x="67632" y="1148711"/>
          <a:ext cx="5571197" cy="4995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Graphique 14">
            <a:extLst>
              <a:ext uri="{FF2B5EF4-FFF2-40B4-BE49-F238E27FC236}">
                <a16:creationId xmlns:a16="http://schemas.microsoft.com/office/drawing/2014/main" id="{7A092747-5D78-B62F-56B8-8B4AE1226A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7623287"/>
              </p:ext>
            </p:extLst>
          </p:nvPr>
        </p:nvGraphicFramePr>
        <p:xfrm>
          <a:off x="5949436" y="2564813"/>
          <a:ext cx="5303063" cy="3192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94035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 txBox="1">
            <a:spLocks/>
          </p:cNvSpPr>
          <p:nvPr/>
        </p:nvSpPr>
        <p:spPr>
          <a:xfrm>
            <a:off x="6583680" y="2021306"/>
            <a:ext cx="5463940" cy="44951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285750" indent="-285750" algn="l" defTabSz="914400" rtl="0" eaLnBrk="1" latinLnBrk="0" hangingPunct="1">
              <a:buFont typeface="Arial" panose="020B0604020202020204" pitchFamily="34" charset="0"/>
              <a:buChar char="•"/>
              <a:defRPr sz="1800" b="1" kern="1200">
                <a:solidFill>
                  <a:srgbClr val="3366CC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0231984-62F5-4576-9C37-F900168B3A69}"/>
              </a:ext>
            </a:extLst>
          </p:cNvPr>
          <p:cNvSpPr/>
          <p:nvPr/>
        </p:nvSpPr>
        <p:spPr>
          <a:xfrm>
            <a:off x="11297714" y="3768999"/>
            <a:ext cx="645185" cy="269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itle 8">
            <a:extLst>
              <a:ext uri="{FF2B5EF4-FFF2-40B4-BE49-F238E27FC236}">
                <a16:creationId xmlns:a16="http://schemas.microsoft.com/office/drawing/2014/main" id="{D1311625-DAA8-E791-65D8-B2547DA01CE1}"/>
              </a:ext>
            </a:extLst>
          </p:cNvPr>
          <p:cNvSpPr txBox="1">
            <a:spLocks/>
          </p:cNvSpPr>
          <p:nvPr/>
        </p:nvSpPr>
        <p:spPr>
          <a:xfrm>
            <a:off x="863353" y="202321"/>
            <a:ext cx="10092030" cy="540285"/>
          </a:xfrm>
          <a:prstGeom prst="rect">
            <a:avLst/>
          </a:prstGeom>
        </p:spPr>
        <p:txBody>
          <a:bodyPr vert="horz" lIns="54000" tIns="45720" rIns="91440" bIns="45720" rtlCol="0" anchor="b">
            <a:normAutofit fontScale="97500"/>
          </a:bodyPr>
          <a:lstStyle>
            <a:lvl1pPr algn="l" defTabSz="91443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Cold, Snack Food &amp; Combi Machine Base Evolution</a:t>
            </a:r>
            <a:endParaRPr lang="en-GB" sz="2600" b="1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  <a:cs typeface="Verdana" pitchFamily="34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8A2AA4B-971C-16A6-2DDE-3CFC8D837DF0}"/>
              </a:ext>
            </a:extLst>
          </p:cNvPr>
          <p:cNvSpPr txBox="1"/>
          <p:nvPr/>
        </p:nvSpPr>
        <p:spPr>
          <a:xfrm>
            <a:off x="6097860" y="2127991"/>
            <a:ext cx="609414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4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r>
              <a:rPr lang="fr-BE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Snack (</a:t>
            </a:r>
            <a:r>
              <a:rPr lang="fr-BE" sz="1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dedicated</a:t>
            </a:r>
            <a:r>
              <a:rPr lang="fr-BE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and Combi Machine Base - Share by Type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E8D9DE-F4B3-577F-DF2F-F596EEC7EB4C}"/>
              </a:ext>
            </a:extLst>
          </p:cNvPr>
          <p:cNvSpPr txBox="1"/>
          <p:nvPr/>
        </p:nvSpPr>
        <p:spPr>
          <a:xfrm>
            <a:off x="4677290" y="6512273"/>
            <a:ext cx="5075434" cy="123111"/>
          </a:xfrm>
          <a:prstGeom prst="rect">
            <a:avLst/>
          </a:prstGeom>
          <a:noFill/>
        </p:spPr>
        <p:txBody>
          <a:bodyPr wrap="none" lIns="34293" tIns="0" rIns="34293" bIns="0" rtlCol="0">
            <a:spAutoFit/>
          </a:bodyPr>
          <a:lstStyle/>
          <a:p>
            <a:pPr algn="ctr"/>
            <a:r>
              <a:rPr lang="en-GB" sz="800" dirty="0">
                <a:solidFill>
                  <a:schemeClr val="bg2">
                    <a:lumMod val="50000"/>
                  </a:schemeClr>
                </a:solidFill>
                <a:latin typeface="Lato Light" panose="020F0302020204030203" pitchFamily="34" charset="0"/>
              </a:rPr>
              <a:t>Sources: 2023 interviews with operators, vending industry suppliers &amp; experts; plus EVMMA data and team analysis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5356E2C-145E-5716-5523-B0FA58381AD4}"/>
              </a:ext>
            </a:extLst>
          </p:cNvPr>
          <p:cNvSpPr txBox="1"/>
          <p:nvPr/>
        </p:nvSpPr>
        <p:spPr>
          <a:xfrm>
            <a:off x="1124920" y="1094277"/>
            <a:ext cx="10208851" cy="6082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18000"/>
              </a:lnSpc>
              <a:buNone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Lato Light" panose="020F03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Combi machines account for 32% of the non-hot machine base.</a:t>
            </a:r>
            <a:b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Lato Light" panose="020F03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Lato Light" panose="020F03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Snack (dedicated) and Combi, Cold (≤ 4˚C) machines are growing rapidly at the expense of Ambient + Chilled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Lato Light" panose="020F03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Rectangle: Rounded Corners 27678">
            <a:extLst>
              <a:ext uri="{FF2B5EF4-FFF2-40B4-BE49-F238E27FC236}">
                <a16:creationId xmlns:a16="http://schemas.microsoft.com/office/drawing/2014/main" id="{0E8A2BD0-3365-A9AA-2C20-ADECC03069F0}"/>
              </a:ext>
            </a:extLst>
          </p:cNvPr>
          <p:cNvSpPr/>
          <p:nvPr/>
        </p:nvSpPr>
        <p:spPr>
          <a:xfrm>
            <a:off x="1769165" y="1085977"/>
            <a:ext cx="8885584" cy="616543"/>
          </a:xfrm>
          <a:prstGeom prst="roundRect">
            <a:avLst/>
          </a:prstGeom>
          <a:noFill/>
          <a:ln w="127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" name="TextBox 30">
            <a:extLst>
              <a:ext uri="{FF2B5EF4-FFF2-40B4-BE49-F238E27FC236}">
                <a16:creationId xmlns:a16="http://schemas.microsoft.com/office/drawing/2014/main" id="{52EE984B-BB52-9BE0-5396-132BB650B4D0}"/>
              </a:ext>
            </a:extLst>
          </p:cNvPr>
          <p:cNvSpPr txBox="1"/>
          <p:nvPr/>
        </p:nvSpPr>
        <p:spPr>
          <a:xfrm>
            <a:off x="9802322" y="5001695"/>
            <a:ext cx="23323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EF4333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Definitions: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Mainly glass front machines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Ambient machines have no chilling, while Chilled machines cool down to 5˚C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Cold machines cool to ≤ 4˚C and have a health cut-out if the temperature rises above 5˚C</a:t>
            </a:r>
          </a:p>
        </p:txBody>
      </p:sp>
      <p:sp>
        <p:nvSpPr>
          <p:cNvPr id="16" name="Rectangle: Rounded Corners 27678">
            <a:extLst>
              <a:ext uri="{FF2B5EF4-FFF2-40B4-BE49-F238E27FC236}">
                <a16:creationId xmlns:a16="http://schemas.microsoft.com/office/drawing/2014/main" id="{ED0F08D6-2BFF-D33E-B7D8-595D3B2CD652}"/>
              </a:ext>
            </a:extLst>
          </p:cNvPr>
          <p:cNvSpPr/>
          <p:nvPr/>
        </p:nvSpPr>
        <p:spPr>
          <a:xfrm>
            <a:off x="9752724" y="4982098"/>
            <a:ext cx="2347955" cy="1345875"/>
          </a:xfrm>
          <a:prstGeom prst="roundRect">
            <a:avLst/>
          </a:prstGeom>
          <a:noFill/>
          <a:ln w="127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C0226258-08E5-1C83-F3A1-7EAECFC78855}"/>
              </a:ext>
            </a:extLst>
          </p:cNvPr>
          <p:cNvSpPr txBox="1"/>
          <p:nvPr/>
        </p:nvSpPr>
        <p:spPr>
          <a:xfrm>
            <a:off x="762331" y="2127991"/>
            <a:ext cx="609414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4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r>
              <a:rPr lang="fr-BE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Cold, Snack, Food &amp; Combi Machine Base - Share by Type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82C560-17CA-D2FC-8116-473B973AD4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78" y="274156"/>
            <a:ext cx="504068" cy="504068"/>
          </a:xfrm>
          <a:prstGeom prst="rect">
            <a:avLst/>
          </a:prstGeom>
        </p:spPr>
      </p:pic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49240E56-B27A-1AC9-7DEF-3935DC9605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4780185"/>
              </p:ext>
            </p:extLst>
          </p:nvPr>
        </p:nvGraphicFramePr>
        <p:xfrm>
          <a:off x="66710" y="728024"/>
          <a:ext cx="5558813" cy="6379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20775363-AFCA-E313-B8BC-A07031F841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7937150"/>
              </p:ext>
            </p:extLst>
          </p:nvPr>
        </p:nvGraphicFramePr>
        <p:xfrm>
          <a:off x="5229770" y="2555434"/>
          <a:ext cx="6713130" cy="3136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82019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>
            <a:extLst>
              <a:ext uri="{FF2B5EF4-FFF2-40B4-BE49-F238E27FC236}">
                <a16:creationId xmlns:a16="http://schemas.microsoft.com/office/drawing/2014/main" id="{5B9F44EC-96D6-6F6F-178B-500B8125A71D}"/>
              </a:ext>
            </a:extLst>
          </p:cNvPr>
          <p:cNvSpPr txBox="1"/>
          <p:nvPr/>
        </p:nvSpPr>
        <p:spPr>
          <a:xfrm>
            <a:off x="2708967" y="1077701"/>
            <a:ext cx="6381603" cy="3212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18000"/>
              </a:lnSpc>
              <a:buNone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Lato Light" panose="020F03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Strong growth overall fueled by significant investment in Cold (≤ 4˚C) machines.</a:t>
            </a:r>
          </a:p>
        </p:txBody>
      </p:sp>
      <p:sp>
        <p:nvSpPr>
          <p:cNvPr id="16" name="Title 8">
            <a:extLst>
              <a:ext uri="{FF2B5EF4-FFF2-40B4-BE49-F238E27FC236}">
                <a16:creationId xmlns:a16="http://schemas.microsoft.com/office/drawing/2014/main" id="{05191A48-0E7C-02F1-35B9-6C2AEF78395D}"/>
              </a:ext>
            </a:extLst>
          </p:cNvPr>
          <p:cNvSpPr txBox="1">
            <a:spLocks/>
          </p:cNvSpPr>
          <p:nvPr/>
        </p:nvSpPr>
        <p:spPr>
          <a:xfrm>
            <a:off x="863353" y="202321"/>
            <a:ext cx="8727214" cy="540285"/>
          </a:xfrm>
          <a:prstGeom prst="rect">
            <a:avLst/>
          </a:prstGeom>
        </p:spPr>
        <p:txBody>
          <a:bodyPr vert="horz" lIns="54000" tIns="45720" rIns="91440" bIns="45720" rtlCol="0" anchor="b">
            <a:normAutofit fontScale="90000"/>
          </a:bodyPr>
          <a:lstStyle>
            <a:lvl1pPr algn="l" defTabSz="91443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</a:rPr>
              <a:t>Snack (dedicated) and Combi machine base development I</a:t>
            </a:r>
            <a:endParaRPr lang="en-GB" sz="2800" dirty="0">
              <a:solidFill>
                <a:schemeClr val="tx1">
                  <a:lumMod val="85000"/>
                  <a:lumOff val="15000"/>
                </a:schemeClr>
              </a:solidFill>
              <a:latin typeface="Lato" panose="020F0502020204030203" pitchFamily="34" charset="0"/>
              <a:cs typeface="Verdana" pitchFamily="34" charset="0"/>
            </a:endParaRPr>
          </a:p>
        </p:txBody>
      </p:sp>
      <p:sp>
        <p:nvSpPr>
          <p:cNvPr id="20" name="Rectangle: Rounded Corners 27678">
            <a:extLst>
              <a:ext uri="{FF2B5EF4-FFF2-40B4-BE49-F238E27FC236}">
                <a16:creationId xmlns:a16="http://schemas.microsoft.com/office/drawing/2014/main" id="{7F9DDB1A-D42A-F70C-F646-0CB64664E5A2}"/>
              </a:ext>
            </a:extLst>
          </p:cNvPr>
          <p:cNvSpPr/>
          <p:nvPr/>
        </p:nvSpPr>
        <p:spPr>
          <a:xfrm>
            <a:off x="2708967" y="1039295"/>
            <a:ext cx="6381603" cy="400110"/>
          </a:xfrm>
          <a:prstGeom prst="roundRect">
            <a:avLst/>
          </a:prstGeom>
          <a:noFill/>
          <a:ln w="127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1" name="TextBox 2">
            <a:extLst>
              <a:ext uri="{FF2B5EF4-FFF2-40B4-BE49-F238E27FC236}">
                <a16:creationId xmlns:a16="http://schemas.microsoft.com/office/drawing/2014/main" id="{6F72256A-5C10-BE87-B4FC-8F50AB2517ED}"/>
              </a:ext>
            </a:extLst>
          </p:cNvPr>
          <p:cNvSpPr txBox="1"/>
          <p:nvPr/>
        </p:nvSpPr>
        <p:spPr>
          <a:xfrm>
            <a:off x="6904310" y="1888345"/>
            <a:ext cx="39505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BE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Snack (</a:t>
            </a:r>
            <a:r>
              <a:rPr lang="fr-BE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dedicated</a:t>
            </a:r>
            <a:r>
              <a:rPr lang="fr-BE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) and Combi Machine Base   </a:t>
            </a:r>
          </a:p>
          <a:p>
            <a:pPr algn="ctr"/>
            <a:r>
              <a:rPr lang="fr-BE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Machine </a:t>
            </a:r>
            <a:r>
              <a:rPr lang="fr-BE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Category</a:t>
            </a:r>
            <a:r>
              <a:rPr lang="fr-BE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as percentage (%)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0815E0C-C6AA-7880-EC14-F62FCC8F9263}"/>
              </a:ext>
            </a:extLst>
          </p:cNvPr>
          <p:cNvSpPr txBox="1"/>
          <p:nvPr/>
        </p:nvSpPr>
        <p:spPr>
          <a:xfrm>
            <a:off x="451918" y="1819950"/>
            <a:ext cx="552191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lnSpc>
                <a:spcPct val="150000"/>
              </a:lnSpc>
              <a:defRPr sz="14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r>
              <a:rPr lang="fr-BE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Snack (</a:t>
            </a:r>
            <a:r>
              <a:rPr lang="fr-BE" sz="1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dedicated</a:t>
            </a:r>
            <a:r>
              <a:rPr lang="fr-BE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and Combi Machine Base – in </a:t>
            </a:r>
            <a:r>
              <a:rPr lang="fr-BE" sz="1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thousands</a:t>
            </a:r>
            <a:endParaRPr lang="fr-BE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ct val="150000"/>
              </a:lnSpc>
              <a:defRPr sz="14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r>
              <a:rPr lang="en-US" sz="1200" b="1" dirty="0">
                <a:solidFill>
                  <a:schemeClr val="accent6"/>
                </a:solidFill>
                <a:latin typeface="Lato Light" panose="020F0302020204030203" pitchFamily="34" charset="0"/>
              </a:rPr>
              <a:t>+ 10.6% 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vs. 2020</a:t>
            </a:r>
            <a:endParaRPr lang="fr-BE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rtl="0">
              <a:defRPr sz="14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fr-BE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3427A5-7764-7DE4-9B6A-CA3CA59BE434}"/>
              </a:ext>
            </a:extLst>
          </p:cNvPr>
          <p:cNvSpPr txBox="1"/>
          <p:nvPr/>
        </p:nvSpPr>
        <p:spPr>
          <a:xfrm>
            <a:off x="4677290" y="6512273"/>
            <a:ext cx="5075434" cy="123111"/>
          </a:xfrm>
          <a:prstGeom prst="rect">
            <a:avLst/>
          </a:prstGeom>
          <a:noFill/>
        </p:spPr>
        <p:txBody>
          <a:bodyPr wrap="none" lIns="34293" tIns="0" rIns="34293" bIns="0" rtlCol="0">
            <a:spAutoFit/>
          </a:bodyPr>
          <a:lstStyle/>
          <a:p>
            <a:pPr algn="ctr"/>
            <a:r>
              <a:rPr lang="en-GB" sz="800" dirty="0">
                <a:solidFill>
                  <a:schemeClr val="bg2">
                    <a:lumMod val="50000"/>
                  </a:schemeClr>
                </a:solidFill>
                <a:latin typeface="Lato Light" panose="020F0302020204030203" pitchFamily="34" charset="0"/>
              </a:rPr>
              <a:t>Sources: 2023 interviews with operators, vending industry suppliers &amp; experts; plus EVMMA data and team analysis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4F04F5-05E7-4904-03EE-78D2480AFF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78" y="274156"/>
            <a:ext cx="504068" cy="504068"/>
          </a:xfrm>
          <a:prstGeom prst="rect">
            <a:avLst/>
          </a:prstGeom>
        </p:spPr>
      </p:pic>
      <p:graphicFrame>
        <p:nvGraphicFramePr>
          <p:cNvPr id="12" name="Graphique 11">
            <a:extLst>
              <a:ext uri="{FF2B5EF4-FFF2-40B4-BE49-F238E27FC236}">
                <a16:creationId xmlns:a16="http://schemas.microsoft.com/office/drawing/2014/main" id="{1F3B106A-B7C1-F930-9750-441AF528A7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2299620"/>
              </p:ext>
            </p:extLst>
          </p:nvPr>
        </p:nvGraphicFramePr>
        <p:xfrm>
          <a:off x="724346" y="2440668"/>
          <a:ext cx="5174672" cy="3669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Graphique 13">
            <a:extLst>
              <a:ext uri="{FF2B5EF4-FFF2-40B4-BE49-F238E27FC236}">
                <a16:creationId xmlns:a16="http://schemas.microsoft.com/office/drawing/2014/main" id="{7F0A7918-B396-1234-883A-40E25CCD21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9147709"/>
              </p:ext>
            </p:extLst>
          </p:nvPr>
        </p:nvGraphicFramePr>
        <p:xfrm>
          <a:off x="6302424" y="2544682"/>
          <a:ext cx="5163912" cy="3768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41311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>
            <a:extLst>
              <a:ext uri="{FF2B5EF4-FFF2-40B4-BE49-F238E27FC236}">
                <a16:creationId xmlns:a16="http://schemas.microsoft.com/office/drawing/2014/main" id="{5B9F44EC-96D6-6F6F-178B-500B8125A71D}"/>
              </a:ext>
            </a:extLst>
          </p:cNvPr>
          <p:cNvSpPr txBox="1"/>
          <p:nvPr/>
        </p:nvSpPr>
        <p:spPr>
          <a:xfrm>
            <a:off x="577141" y="1078729"/>
            <a:ext cx="11037717" cy="3212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18000"/>
              </a:lnSpc>
              <a:buNone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Lato Light" panose="020F03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Growth in all categories, especially non-Hot Beverage, due to an increase in both base and consumption. Still well below 2019 levels.</a:t>
            </a:r>
          </a:p>
        </p:txBody>
      </p:sp>
      <p:sp>
        <p:nvSpPr>
          <p:cNvPr id="16" name="Title 8">
            <a:extLst>
              <a:ext uri="{FF2B5EF4-FFF2-40B4-BE49-F238E27FC236}">
                <a16:creationId xmlns:a16="http://schemas.microsoft.com/office/drawing/2014/main" id="{05191A48-0E7C-02F1-35B9-6C2AEF78395D}"/>
              </a:ext>
            </a:extLst>
          </p:cNvPr>
          <p:cNvSpPr txBox="1">
            <a:spLocks/>
          </p:cNvSpPr>
          <p:nvPr/>
        </p:nvSpPr>
        <p:spPr>
          <a:xfrm>
            <a:off x="863353" y="202321"/>
            <a:ext cx="8727214" cy="540285"/>
          </a:xfrm>
          <a:prstGeom prst="rect">
            <a:avLst/>
          </a:prstGeom>
        </p:spPr>
        <p:txBody>
          <a:bodyPr vert="horz" lIns="54000" tIns="45720" rIns="91440" bIns="45720" rtlCol="0" anchor="b">
            <a:normAutofit fontScale="97500"/>
          </a:bodyPr>
          <a:lstStyle>
            <a:lvl1pPr algn="l" defTabSz="91443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</a:rPr>
              <a:t>Number of Vends by Product Category I</a:t>
            </a:r>
            <a:endParaRPr lang="en-GB" sz="2800" dirty="0">
              <a:solidFill>
                <a:schemeClr val="tx1">
                  <a:lumMod val="85000"/>
                  <a:lumOff val="15000"/>
                </a:schemeClr>
              </a:solidFill>
              <a:latin typeface="Lato" panose="020F0502020204030203" pitchFamily="34" charset="0"/>
              <a:cs typeface="Verdana" pitchFamily="34" charset="0"/>
            </a:endParaRPr>
          </a:p>
        </p:txBody>
      </p:sp>
      <p:sp>
        <p:nvSpPr>
          <p:cNvPr id="20" name="Rectangle: Rounded Corners 27678">
            <a:extLst>
              <a:ext uri="{FF2B5EF4-FFF2-40B4-BE49-F238E27FC236}">
                <a16:creationId xmlns:a16="http://schemas.microsoft.com/office/drawing/2014/main" id="{7F9DDB1A-D42A-F70C-F646-0CB64664E5A2}"/>
              </a:ext>
            </a:extLst>
          </p:cNvPr>
          <p:cNvSpPr/>
          <p:nvPr/>
        </p:nvSpPr>
        <p:spPr>
          <a:xfrm>
            <a:off x="863352" y="1039295"/>
            <a:ext cx="10433297" cy="400110"/>
          </a:xfrm>
          <a:prstGeom prst="roundRect">
            <a:avLst/>
          </a:prstGeom>
          <a:noFill/>
          <a:ln w="127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1" name="TextBox 2">
            <a:extLst>
              <a:ext uri="{FF2B5EF4-FFF2-40B4-BE49-F238E27FC236}">
                <a16:creationId xmlns:a16="http://schemas.microsoft.com/office/drawing/2014/main" id="{6F72256A-5C10-BE87-B4FC-8F50AB2517ED}"/>
              </a:ext>
            </a:extLst>
          </p:cNvPr>
          <p:cNvSpPr txBox="1"/>
          <p:nvPr/>
        </p:nvSpPr>
        <p:spPr>
          <a:xfrm>
            <a:off x="6904310" y="1888345"/>
            <a:ext cx="39505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BE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Total Vends</a:t>
            </a:r>
          </a:p>
          <a:p>
            <a:pPr algn="ctr"/>
            <a:r>
              <a:rPr lang="fr-BE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Product </a:t>
            </a:r>
            <a:r>
              <a:rPr lang="fr-BE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Category</a:t>
            </a:r>
            <a:r>
              <a:rPr lang="fr-BE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as percentage (%)</a:t>
            </a:r>
          </a:p>
          <a:p>
            <a:pPr algn="ctr"/>
            <a:endParaRPr lang="fr-BE" sz="1200" b="1" dirty="0">
              <a:solidFill>
                <a:schemeClr val="tx1">
                  <a:lumMod val="75000"/>
                  <a:lumOff val="25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0815E0C-C6AA-7880-EC14-F62FCC8F9263}"/>
              </a:ext>
            </a:extLst>
          </p:cNvPr>
          <p:cNvSpPr txBox="1"/>
          <p:nvPr/>
        </p:nvSpPr>
        <p:spPr>
          <a:xfrm>
            <a:off x="561565" y="1819867"/>
            <a:ext cx="552191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lnSpc>
                <a:spcPct val="150000"/>
              </a:lnSpc>
              <a:defRPr sz="14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r>
              <a:rPr lang="fr-BE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Total Vends – in millions</a:t>
            </a:r>
          </a:p>
          <a:p>
            <a:pPr algn="ctr">
              <a:lnSpc>
                <a:spcPct val="150000"/>
              </a:lnSpc>
              <a:defRPr sz="14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r>
              <a:rPr lang="en-US" sz="1200" b="1" dirty="0">
                <a:solidFill>
                  <a:schemeClr val="accent6"/>
                </a:solidFill>
                <a:latin typeface="Lato Light" panose="020F0302020204030203" pitchFamily="34" charset="0"/>
              </a:rPr>
              <a:t>+ 4.7% 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vs. 2020</a:t>
            </a:r>
            <a:endParaRPr lang="fr-BE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rtl="0">
              <a:defRPr sz="14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fr-BE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3427A5-7764-7DE4-9B6A-CA3CA59BE434}"/>
              </a:ext>
            </a:extLst>
          </p:cNvPr>
          <p:cNvSpPr txBox="1"/>
          <p:nvPr/>
        </p:nvSpPr>
        <p:spPr>
          <a:xfrm>
            <a:off x="4677290" y="6512273"/>
            <a:ext cx="5075434" cy="123111"/>
          </a:xfrm>
          <a:prstGeom prst="rect">
            <a:avLst/>
          </a:prstGeom>
          <a:noFill/>
        </p:spPr>
        <p:txBody>
          <a:bodyPr wrap="none" lIns="34293" tIns="0" rIns="34293" bIns="0" rtlCol="0">
            <a:spAutoFit/>
          </a:bodyPr>
          <a:lstStyle/>
          <a:p>
            <a:pPr algn="ctr"/>
            <a:r>
              <a:rPr lang="en-GB" sz="800" dirty="0">
                <a:solidFill>
                  <a:schemeClr val="bg2">
                    <a:lumMod val="50000"/>
                  </a:schemeClr>
                </a:solidFill>
                <a:latin typeface="Lato Light" panose="020F0302020204030203" pitchFamily="34" charset="0"/>
              </a:rPr>
              <a:t>Sources: 2023 interviews with operators, vending industry suppliers &amp; experts; plus EVMMA data and team analysis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C9F922-37E3-FBAA-6F01-F97D8E3546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59" y="1510244"/>
            <a:ext cx="285237" cy="2852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6025784-CEFA-16A3-08D3-8A1D7F070B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78" y="274156"/>
            <a:ext cx="504068" cy="5040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12D8E8-4D3B-C5D8-407C-05C8FAA12C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85" y="887255"/>
            <a:ext cx="485317" cy="485317"/>
          </a:xfrm>
          <a:prstGeom prst="rect">
            <a:avLst/>
          </a:prstGeom>
        </p:spPr>
      </p:pic>
      <p:graphicFrame>
        <p:nvGraphicFramePr>
          <p:cNvPr id="11" name="Graphique 10">
            <a:extLst>
              <a:ext uri="{FF2B5EF4-FFF2-40B4-BE49-F238E27FC236}">
                <a16:creationId xmlns:a16="http://schemas.microsoft.com/office/drawing/2014/main" id="{744D0311-7CE2-5A5C-2D80-21645031BF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9491311"/>
              </p:ext>
            </p:extLst>
          </p:nvPr>
        </p:nvGraphicFramePr>
        <p:xfrm>
          <a:off x="724346" y="2593390"/>
          <a:ext cx="5195155" cy="3549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" name="Chart 2">
            <a:extLst>
              <a:ext uri="{FF2B5EF4-FFF2-40B4-BE49-F238E27FC236}">
                <a16:creationId xmlns:a16="http://schemas.microsoft.com/office/drawing/2014/main" id="{185CA7EB-B6A0-6E86-242A-0992324AF8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9007072"/>
              </p:ext>
            </p:extLst>
          </p:nvPr>
        </p:nvGraphicFramePr>
        <p:xfrm>
          <a:off x="6305831" y="2530032"/>
          <a:ext cx="5160503" cy="3791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12022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48b0c57-7771-4465-af13-b3db3567aeba" xsi:nil="true"/>
    <Thumbnail xmlns="47797fed-ad88-44ac-a2a5-46f38967ecd3" xsi:nil="true"/>
    <lcf76f155ced4ddcb4097134ff3c332f xmlns="47797fed-ad88-44ac-a2a5-46f38967ecd3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6C18BB1002E348937B8291C26B04FC" ma:contentTypeVersion="15" ma:contentTypeDescription="Create a new document." ma:contentTypeScope="" ma:versionID="d801a1742a2b2dda930f11ba9b6be2f4">
  <xsd:schema xmlns:xsd="http://www.w3.org/2001/XMLSchema" xmlns:xs="http://www.w3.org/2001/XMLSchema" xmlns:p="http://schemas.microsoft.com/office/2006/metadata/properties" xmlns:ns2="47797fed-ad88-44ac-a2a5-46f38967ecd3" xmlns:ns3="348b0c57-7771-4465-af13-b3db3567aeba" targetNamespace="http://schemas.microsoft.com/office/2006/metadata/properties" ma:root="true" ma:fieldsID="e76e8e5b609f94ea2694164d6240d9e0" ns2:_="" ns3:_="">
    <xsd:import namespace="47797fed-ad88-44ac-a2a5-46f38967ecd3"/>
    <xsd:import namespace="348b0c57-7771-4465-af13-b3db3567aeb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Thumbnail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797fed-ad88-44ac-a2a5-46f38967ec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Thumbnail" ma:index="19" nillable="true" ma:displayName="Thumbnail" ma:format="Thumbnail" ma:internalName="Thumbnail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392e6df4-3992-4bf3-afb7-55c8ca652f5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8b0c57-7771-4465-af13-b3db3567aeba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7bca85a3-3cdc-4681-a7a8-c031f2b75e4f}" ma:internalName="TaxCatchAll" ma:showField="CatchAllData" ma:web="348b0c57-7771-4465-af13-b3db3567aeb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74FBBDB-C968-4776-9F30-873673EA47F3}">
  <ds:schemaRefs>
    <ds:schemaRef ds:uri="http://schemas.microsoft.com/office/2006/documentManagement/types"/>
    <ds:schemaRef ds:uri="348b0c57-7771-4465-af13-b3db3567aeba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47797fed-ad88-44ac-a2a5-46f38967ecd3"/>
    <ds:schemaRef ds:uri="http://schemas.microsoft.com/office/2006/metadata/properties"/>
    <ds:schemaRef ds:uri="http://purl.org/dc/terms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BFE9AD0-F195-44D3-8CC5-B18414464C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797fed-ad88-44ac-a2a5-46f38967ecd3"/>
    <ds:schemaRef ds:uri="348b0c57-7771-4465-af13-b3db3567ae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A6A3FD8-B392-428E-8687-2B9D863E67E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1196</Words>
  <Application>Microsoft Office PowerPoint</Application>
  <PresentationFormat>Breitbild</PresentationFormat>
  <Paragraphs>140</Paragraphs>
  <Slides>16</Slides>
  <Notes>14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Futura</vt:lpstr>
      <vt:lpstr>Lato</vt:lpstr>
      <vt:lpstr>Lato Light</vt:lpstr>
      <vt:lpstr>Open Sans</vt:lpstr>
      <vt:lpstr>Verdana</vt:lpstr>
      <vt:lpstr>1_Office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GFK Verbraucherstudie</vt:lpstr>
      <vt:lpstr>GFK Verbraucherstudie</vt:lpstr>
      <vt:lpstr>Becherstudie 2023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Rakesh Kumar</dc:creator>
  <cp:lastModifiedBy>Nina Brabetz</cp:lastModifiedBy>
  <cp:revision>1823</cp:revision>
  <cp:lastPrinted>2016-06-14T15:25:49Z</cp:lastPrinted>
  <dcterms:created xsi:type="dcterms:W3CDTF">2016-05-09T03:09:09Z</dcterms:created>
  <dcterms:modified xsi:type="dcterms:W3CDTF">2023-04-21T09:16:08Z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0x0101001C6C18BB1002E348937B8291C26B04FC</vt:lpwstr>
  </property>
  <property fmtid="{D5CDD505-2E9C-101B-9397-08002B2CF9AE}" pid="3" name="MediaServiceImageTags">
    <vt:lpwstr/>
  </property>
</Properties>
</file>